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EACCF-7EBE-0D46-BFB3-02750C97B576}" type="datetimeFigureOut">
              <a:rPr lang="en-US" smtClean="0"/>
              <a:t>10/8/19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669BA-F085-4C40-98AE-FCAF674E7672}" type="slidenum">
              <a:rPr lang="en-US" smtClean="0"/>
              <a:t>‹#›</a:t>
            </a:fld>
            <a:endParaRPr lang="en-US"/>
          </a:p>
        </p:txBody>
      </p:sp>
    </p:spTree>
    <p:extLst>
      <p:ext uri="{BB962C8B-B14F-4D97-AF65-F5344CB8AC3E}">
        <p14:creationId xmlns:p14="http://schemas.microsoft.com/office/powerpoint/2010/main" val="388306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21ae33342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21ae3334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91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21ae33342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621ae3334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14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21ae33342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621ae3334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47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621ae33342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621ae3334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63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621ae33342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621ae33342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36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21ae33342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21ae3334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50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21ae33342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21ae3334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9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21ae33342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21ae3334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25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621ae33342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621ae3334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86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621ae33342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621ae3334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49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21ae33342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21ae33342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87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621ae33342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621ae3334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59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21ae33342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21ae33342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101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21ae33342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21ae3334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74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21ae33342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21ae3334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61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21ae33342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21ae33342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641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621ae33342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621ae33342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765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21ae33342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621ae33342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95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621ae33342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621ae33342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498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21ae33342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621ae33342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4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21ae33342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21ae33342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94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621ae33342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621ae3334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6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1ae33342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1ae3334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13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21ae33342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21ae33342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807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621ae33342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621ae33342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054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621ae33342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621ae33342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631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621ae33342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621ae3334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852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621ae33342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621ae33342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542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21ae33342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21ae33342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542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21ae33342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621ae33342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509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621ae33342_0_7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621ae33342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585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621ae33342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621ae33342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96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21ae33342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21ae33342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87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21ae33342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21ae33342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602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21ae33342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621ae3334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230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21ae33342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21ae3334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017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21ae33342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621ae33342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490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21ae33342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21ae33342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069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621ae33342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621ae33342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915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21ae33342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21ae33342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872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621ae3334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621ae3334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467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621ae33342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621ae33342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27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21ae33342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21ae33342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827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621ae33342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621ae33342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48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621ae33342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621ae3334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451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621ae33342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621ae33342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752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621ae33342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621ae33342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834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621ae33342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621ae33342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95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621ae33342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621ae33342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22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21ae33342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21ae3334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82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21ae33342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21ae3334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4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21ae33342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21ae3334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7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621ae33342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621ae3334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07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7A50-E302-BD49-89AE-2C32C92FC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907D9F-BAEB-8E43-B5D8-B6721C213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42A4BF-5F5B-AB44-AE8A-7A9D9AECE4A5}"/>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5" name="Footer Placeholder 4">
            <a:extLst>
              <a:ext uri="{FF2B5EF4-FFF2-40B4-BE49-F238E27FC236}">
                <a16:creationId xmlns:a16="http://schemas.microsoft.com/office/drawing/2014/main" id="{69FAD291-21FC-E948-BFB9-DC571EDB2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B7759-9D86-A84F-BA47-89CB1A6C1E9A}"/>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364981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76FF-446A-EC40-BB9A-228D2F275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23979-91A3-D84A-BA30-B69FB35C4B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11C6B-9EF3-8F48-9E1C-6B64253F1FD7}"/>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5" name="Footer Placeholder 4">
            <a:extLst>
              <a:ext uri="{FF2B5EF4-FFF2-40B4-BE49-F238E27FC236}">
                <a16:creationId xmlns:a16="http://schemas.microsoft.com/office/drawing/2014/main" id="{0D7C3DBE-E6EB-E04E-A8D7-C93549D3D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65DE6-644B-DD41-9DC0-D4BB06043550}"/>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379661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133E4-5C1E-014B-90D2-2B29BB900D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9D4CE-6EF5-EF47-9F4F-302E12A14B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5D3AC-BD72-214A-9E70-89D74E30D700}"/>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5" name="Footer Placeholder 4">
            <a:extLst>
              <a:ext uri="{FF2B5EF4-FFF2-40B4-BE49-F238E27FC236}">
                <a16:creationId xmlns:a16="http://schemas.microsoft.com/office/drawing/2014/main" id="{2B303E60-1D73-E440-8C35-C9EBCDA64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7844A-DE5A-7549-8B21-E9CB95809A11}"/>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231980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02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504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4425-410F-6243-BB43-0CC9818F75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34E13-DF4A-5F47-AE7C-34E81CF6B4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E188D-96B6-8B4F-85D7-810A7E11FBD5}"/>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5" name="Footer Placeholder 4">
            <a:extLst>
              <a:ext uri="{FF2B5EF4-FFF2-40B4-BE49-F238E27FC236}">
                <a16:creationId xmlns:a16="http://schemas.microsoft.com/office/drawing/2014/main" id="{B8843658-15D6-104F-9EC8-A51EACA65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453D-2167-9042-86C0-8624D5753DA5}"/>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328346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88CC-6D06-3A45-9D0C-88469E8AC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15796-E002-824F-B58E-A8B9D33E9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6A6648-2427-BE40-A427-96FA866DCDA6}"/>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5" name="Footer Placeholder 4">
            <a:extLst>
              <a:ext uri="{FF2B5EF4-FFF2-40B4-BE49-F238E27FC236}">
                <a16:creationId xmlns:a16="http://schemas.microsoft.com/office/drawing/2014/main" id="{75AC7C14-C52F-084E-B723-BD0FA98A8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97D1E-1D23-1C45-8D40-EDF3607EECB2}"/>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307459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89C4-BE86-E34C-900F-C5F16E0D9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CA9E3-E484-7F49-A0B2-668FB1FB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B528C-25A1-D642-87BF-D6DDCECB14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F37107-8E6E-494B-BF63-CBC676E6AD64}"/>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6" name="Footer Placeholder 5">
            <a:extLst>
              <a:ext uri="{FF2B5EF4-FFF2-40B4-BE49-F238E27FC236}">
                <a16:creationId xmlns:a16="http://schemas.microsoft.com/office/drawing/2014/main" id="{E07FE092-1A69-114B-B051-35CB4F0A5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CC106-D888-E64D-BC80-085533E9913B}"/>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330707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9208-81AD-894D-83B4-B0615DE7FC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74423-547B-7A4C-BE3A-A4BFB0405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4812E6-D476-D24D-BEA5-4B8A029616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9CCD3-029C-7F47-B6E3-E4907C433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3CD1BC-0999-944B-A737-4DC97E712E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9119DF-CED7-0F4C-A5FD-8C0950266E2B}"/>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8" name="Footer Placeholder 7">
            <a:extLst>
              <a:ext uri="{FF2B5EF4-FFF2-40B4-BE49-F238E27FC236}">
                <a16:creationId xmlns:a16="http://schemas.microsoft.com/office/drawing/2014/main" id="{93539258-3DCD-BF41-9F2D-45A8CA2AB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4FE654-0EF3-1B4F-9D72-4120DA2950D8}"/>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18269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276B-F6B7-BC42-82A1-B0111D5E5A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7D7BD-6083-F946-998D-17CF92092F40}"/>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4" name="Footer Placeholder 3">
            <a:extLst>
              <a:ext uri="{FF2B5EF4-FFF2-40B4-BE49-F238E27FC236}">
                <a16:creationId xmlns:a16="http://schemas.microsoft.com/office/drawing/2014/main" id="{7DD06C96-C1C8-DB4A-9DAF-F205BE7D8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08479-1C08-AD46-993D-8393DF581BFD}"/>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279911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D93FB-8D32-9544-8F5C-05B737FF954C}"/>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3" name="Footer Placeholder 2">
            <a:extLst>
              <a:ext uri="{FF2B5EF4-FFF2-40B4-BE49-F238E27FC236}">
                <a16:creationId xmlns:a16="http://schemas.microsoft.com/office/drawing/2014/main" id="{AEFA5247-41E5-B647-BD02-28C329724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0982D-A863-4448-A75E-56CC75BF7F40}"/>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115298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178A-DF4D-AA43-AAF3-484F5613E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621EF0-7D35-A14B-873B-D202FEFDC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B709F1-1D28-0D4A-B19E-5DE203FF8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989D2A-2AF7-174F-B1C4-5DDE8396572A}"/>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6" name="Footer Placeholder 5">
            <a:extLst>
              <a:ext uri="{FF2B5EF4-FFF2-40B4-BE49-F238E27FC236}">
                <a16:creationId xmlns:a16="http://schemas.microsoft.com/office/drawing/2014/main" id="{FEE7E26F-9896-EC40-8473-5974FAA22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8C7F0-B49A-6349-9223-F2EDF84D2D44}"/>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172495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D16E-4673-7F41-9F07-ADC4CB300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EFBCBA-A14C-714B-A614-4C349226BB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643AC6-8BAC-7143-800E-799A7C02D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F2CC73-278D-8C49-A24C-0D32F8592140}"/>
              </a:ext>
            </a:extLst>
          </p:cNvPr>
          <p:cNvSpPr>
            <a:spLocks noGrp="1"/>
          </p:cNvSpPr>
          <p:nvPr>
            <p:ph type="dt" sz="half" idx="10"/>
          </p:nvPr>
        </p:nvSpPr>
        <p:spPr/>
        <p:txBody>
          <a:bodyPr/>
          <a:lstStyle/>
          <a:p>
            <a:fld id="{54F3515E-23A0-9145-B8B3-F30661CE578C}" type="datetimeFigureOut">
              <a:rPr lang="en-US" smtClean="0"/>
              <a:t>10/8/19</a:t>
            </a:fld>
            <a:endParaRPr lang="en-US"/>
          </a:p>
        </p:txBody>
      </p:sp>
      <p:sp>
        <p:nvSpPr>
          <p:cNvPr id="6" name="Footer Placeholder 5">
            <a:extLst>
              <a:ext uri="{FF2B5EF4-FFF2-40B4-BE49-F238E27FC236}">
                <a16:creationId xmlns:a16="http://schemas.microsoft.com/office/drawing/2014/main" id="{DDC58CCF-D5B1-AC44-851A-0E25A4604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E759E-1B72-9049-AD45-EEF4E2F5602E}"/>
              </a:ext>
            </a:extLst>
          </p:cNvPr>
          <p:cNvSpPr>
            <a:spLocks noGrp="1"/>
          </p:cNvSpPr>
          <p:nvPr>
            <p:ph type="sldNum" sz="quarter" idx="12"/>
          </p:nvPr>
        </p:nvSpPr>
        <p:spPr/>
        <p:txBody>
          <a:bodyPr/>
          <a:lstStyle/>
          <a:p>
            <a:fld id="{FD22DD61-BC6E-E945-A9A3-276008A435DE}" type="slidenum">
              <a:rPr lang="en-US" smtClean="0"/>
              <a:t>‹#›</a:t>
            </a:fld>
            <a:endParaRPr lang="en-US"/>
          </a:p>
        </p:txBody>
      </p:sp>
    </p:spTree>
    <p:extLst>
      <p:ext uri="{BB962C8B-B14F-4D97-AF65-F5344CB8AC3E}">
        <p14:creationId xmlns:p14="http://schemas.microsoft.com/office/powerpoint/2010/main" val="395077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DBB2B-ED0E-4D48-8378-78E3F7962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D7DFB2-AB50-8C42-B109-B0EFAD39E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5B72B-1922-A249-911B-4187EFD05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515E-23A0-9145-B8B3-F30661CE578C}" type="datetimeFigureOut">
              <a:rPr lang="en-US" smtClean="0"/>
              <a:t>10/8/19</a:t>
            </a:fld>
            <a:endParaRPr lang="en-US"/>
          </a:p>
        </p:txBody>
      </p:sp>
      <p:sp>
        <p:nvSpPr>
          <p:cNvPr id="5" name="Footer Placeholder 4">
            <a:extLst>
              <a:ext uri="{FF2B5EF4-FFF2-40B4-BE49-F238E27FC236}">
                <a16:creationId xmlns:a16="http://schemas.microsoft.com/office/drawing/2014/main" id="{25D740D4-34A4-7644-9FA3-6502C2174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7F7059-B084-F74B-9E66-4E42D30FE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2DD61-BC6E-E945-A9A3-276008A435DE}" type="slidenum">
              <a:rPr lang="en-US" smtClean="0"/>
              <a:t>‹#›</a:t>
            </a:fld>
            <a:endParaRPr lang="en-US"/>
          </a:p>
        </p:txBody>
      </p:sp>
    </p:spTree>
    <p:extLst>
      <p:ext uri="{BB962C8B-B14F-4D97-AF65-F5344CB8AC3E}">
        <p14:creationId xmlns:p14="http://schemas.microsoft.com/office/powerpoint/2010/main" val="10721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8WtEuw0GLg0"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8V6kc0PQa14"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drive.google.com/file/d/1LaOYZmxLL_mUyETQIeB2l1nv5zAbdmbT/view" TargetMode="External"/><Relationship Id="rId4" Type="http://schemas.openxmlformats.org/officeDocument/2006/relationships/image" Target="../media/image1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hyperlink" Target="http://www.youtube.com/watch?v=npZzlgKjs0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2"/>
          <p:cNvSpPr txBox="1">
            <a:spLocks noGrp="1"/>
          </p:cNvSpPr>
          <p:nvPr>
            <p:ph type="ctrTitle"/>
          </p:nvPr>
        </p:nvSpPr>
        <p:spPr>
          <a:xfrm>
            <a:off x="415600" y="992767"/>
            <a:ext cx="11360800" cy="2194800"/>
          </a:xfrm>
          <a:prstGeom prst="rect">
            <a:avLst/>
          </a:prstGeom>
        </p:spPr>
        <p:txBody>
          <a:bodyPr spcFirstLastPara="1" vert="horz" wrap="square" lIns="121900" tIns="121900" rIns="121900" bIns="121900" rtlCol="0" anchor="b" anchorCtr="0">
            <a:noAutofit/>
          </a:bodyPr>
          <a:lstStyle/>
          <a:p>
            <a:pPr>
              <a:spcBef>
                <a:spcPts val="0"/>
              </a:spcBef>
            </a:pPr>
            <a:r>
              <a:rPr lang="en">
                <a:latin typeface="Times New Roman"/>
                <a:ea typeface="Times New Roman"/>
                <a:cs typeface="Times New Roman"/>
                <a:sym typeface="Times New Roman"/>
              </a:rPr>
              <a:t>Go with the Flow! </a:t>
            </a:r>
            <a:endParaRPr>
              <a:latin typeface="Times New Roman"/>
              <a:ea typeface="Times New Roman"/>
              <a:cs typeface="Times New Roman"/>
              <a:sym typeface="Times New Roman"/>
            </a:endParaRPr>
          </a:p>
          <a:p>
            <a:pPr>
              <a:spcBef>
                <a:spcPts val="0"/>
              </a:spcBef>
            </a:pPr>
            <a:r>
              <a:rPr lang="en">
                <a:latin typeface="Times New Roman"/>
                <a:ea typeface="Times New Roman"/>
                <a:cs typeface="Times New Roman"/>
                <a:sym typeface="Times New Roman"/>
              </a:rPr>
              <a:t>Fluid Dynamics </a:t>
            </a:r>
            <a:endParaRPr>
              <a:latin typeface="Times New Roman"/>
              <a:ea typeface="Times New Roman"/>
              <a:cs typeface="Times New Roman"/>
              <a:sym typeface="Times New Roman"/>
            </a:endParaRPr>
          </a:p>
        </p:txBody>
      </p:sp>
      <p:sp>
        <p:nvSpPr>
          <p:cNvPr id="357" name="Google Shape;357;p62"/>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r>
              <a:rPr lang="en">
                <a:solidFill>
                  <a:schemeClr val="dk1"/>
                </a:solidFill>
                <a:latin typeface="Times New Roman"/>
                <a:ea typeface="Times New Roman"/>
                <a:cs typeface="Times New Roman"/>
                <a:sym typeface="Times New Roman"/>
              </a:rPr>
              <a:t>Class 3: Systems of Differential Equations (Part 2)</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9479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1"/>
          <p:cNvSpPr txBox="1">
            <a:spLocks noGrp="1"/>
          </p:cNvSpPr>
          <p:nvPr>
            <p:ph type="title"/>
          </p:nvPr>
        </p:nvSpPr>
        <p:spPr>
          <a:xfrm>
            <a:off x="653667" y="600200"/>
            <a:ext cx="8490400" cy="5454400"/>
          </a:xfrm>
          <a:prstGeom prst="rect">
            <a:avLst/>
          </a:prstGeom>
        </p:spPr>
        <p:txBody>
          <a:bodyPr spcFirstLastPara="1" vert="horz" wrap="square" lIns="121900" tIns="121900" rIns="121900" bIns="121900" rtlCol="0" anchor="ctr" anchorCtr="0">
            <a:noAutofit/>
          </a:bodyPr>
          <a:lstStyle/>
          <a:p>
            <a:pPr>
              <a:lnSpc>
                <a:spcPct val="115000"/>
              </a:lnSpc>
              <a:spcAft>
                <a:spcPts val="2133"/>
              </a:spcAft>
            </a:pPr>
            <a:r>
              <a:rPr lang="en" sz="3200">
                <a:solidFill>
                  <a:srgbClr val="000000"/>
                </a:solidFill>
                <a:latin typeface="Times New Roman"/>
                <a:ea typeface="Times New Roman"/>
                <a:cs typeface="Times New Roman"/>
                <a:sym typeface="Times New Roman"/>
              </a:rPr>
              <a:t>Coexistence is possible in scenario #3: Stephenie Meyer's "Twilight" series!</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8834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Predator-Prey Models</a:t>
            </a:r>
            <a:endParaRPr>
              <a:latin typeface="Times New Roman"/>
              <a:ea typeface="Times New Roman"/>
              <a:cs typeface="Times New Roman"/>
              <a:sym typeface="Times New Roman"/>
            </a:endParaRPr>
          </a:p>
        </p:txBody>
      </p:sp>
      <p:pic>
        <p:nvPicPr>
          <p:cNvPr id="414" name="Google Shape;414;p72"/>
          <p:cNvPicPr preferRelativeResize="0"/>
          <p:nvPr/>
        </p:nvPicPr>
        <p:blipFill>
          <a:blip r:embed="rId3">
            <a:alphaModFix/>
          </a:blip>
          <a:stretch>
            <a:fillRect/>
          </a:stretch>
        </p:blipFill>
        <p:spPr>
          <a:xfrm>
            <a:off x="2787651" y="2057400"/>
            <a:ext cx="6616700" cy="3759200"/>
          </a:xfrm>
          <a:prstGeom prst="rect">
            <a:avLst/>
          </a:prstGeom>
          <a:noFill/>
          <a:ln>
            <a:noFill/>
          </a:ln>
        </p:spPr>
      </p:pic>
    </p:spTree>
    <p:extLst>
      <p:ext uri="{BB962C8B-B14F-4D97-AF65-F5344CB8AC3E}">
        <p14:creationId xmlns:p14="http://schemas.microsoft.com/office/powerpoint/2010/main" val="268884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Predator-Prey Models</a:t>
            </a:r>
            <a:endParaRPr>
              <a:latin typeface="Times New Roman"/>
              <a:ea typeface="Times New Roman"/>
              <a:cs typeface="Times New Roman"/>
              <a:sym typeface="Times New Roman"/>
            </a:endParaRPr>
          </a:p>
        </p:txBody>
      </p:sp>
      <p:sp>
        <p:nvSpPr>
          <p:cNvPr id="420" name="Google Shape;420;p7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The </a:t>
            </a:r>
            <a:r>
              <a:rPr lang="en" sz="3200" b="1">
                <a:solidFill>
                  <a:srgbClr val="000000"/>
                </a:solidFill>
                <a:latin typeface="Times New Roman"/>
                <a:ea typeface="Times New Roman"/>
                <a:cs typeface="Times New Roman"/>
                <a:sym typeface="Times New Roman"/>
              </a:rPr>
              <a:t>predator-prey model</a:t>
            </a:r>
            <a:r>
              <a:rPr lang="en" sz="3200">
                <a:solidFill>
                  <a:srgbClr val="000000"/>
                </a:solidFill>
                <a:latin typeface="Times New Roman"/>
                <a:ea typeface="Times New Roman"/>
                <a:cs typeface="Times New Roman"/>
                <a:sym typeface="Times New Roman"/>
              </a:rPr>
              <a:t> is a system of differential equations that can also be modeled using Lotka-Volterra equations. Can you think of any examples of species that we may represent using this model?</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581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Lotka-Volterra Equations</a:t>
            </a:r>
            <a:endParaRPr>
              <a:latin typeface="Times New Roman"/>
              <a:ea typeface="Times New Roman"/>
              <a:cs typeface="Times New Roman"/>
              <a:sym typeface="Times New Roman"/>
            </a:endParaRPr>
          </a:p>
        </p:txBody>
      </p:sp>
      <p:sp>
        <p:nvSpPr>
          <p:cNvPr id="426" name="Google Shape;426;p7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The </a:t>
            </a:r>
            <a:r>
              <a:rPr lang="en" sz="3200" b="1">
                <a:solidFill>
                  <a:srgbClr val="000000"/>
                </a:solidFill>
                <a:latin typeface="Times New Roman"/>
                <a:ea typeface="Times New Roman"/>
                <a:cs typeface="Times New Roman"/>
                <a:sym typeface="Times New Roman"/>
              </a:rPr>
              <a:t>predator-prey</a:t>
            </a:r>
            <a:r>
              <a:rPr lang="en" sz="3200">
                <a:solidFill>
                  <a:srgbClr val="000000"/>
                </a:solidFill>
                <a:latin typeface="Times New Roman"/>
                <a:ea typeface="Times New Roman"/>
                <a:cs typeface="Times New Roman"/>
                <a:sym typeface="Times New Roman"/>
              </a:rPr>
              <a:t> </a:t>
            </a:r>
            <a:r>
              <a:rPr lang="en" sz="3200" b="1">
                <a:solidFill>
                  <a:srgbClr val="000000"/>
                </a:solidFill>
                <a:latin typeface="Times New Roman"/>
                <a:ea typeface="Times New Roman"/>
                <a:cs typeface="Times New Roman"/>
                <a:sym typeface="Times New Roman"/>
              </a:rPr>
              <a:t>Lotka-Volterra equations</a:t>
            </a:r>
            <a:r>
              <a:rPr lang="en" sz="3200">
                <a:solidFill>
                  <a:srgbClr val="000000"/>
                </a:solidFill>
                <a:latin typeface="Times New Roman"/>
                <a:ea typeface="Times New Roman"/>
                <a:cs typeface="Times New Roman"/>
                <a:sym typeface="Times New Roman"/>
              </a:rPr>
              <a:t> can be used to model the interaction between the populations of two species when one is a predator and one is a prey.</a:t>
            </a:r>
            <a:endParaRPr sz="3200">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dx/dt = ax - bxy</a:t>
            </a:r>
            <a:endParaRPr sz="3200" i="1">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dy/dt = cxy - dy</a:t>
            </a:r>
            <a:endParaRPr sz="3200" i="1">
              <a:solidFill>
                <a:srgbClr val="000000"/>
              </a:solidFill>
              <a:latin typeface="Times New Roman"/>
              <a:ea typeface="Times New Roman"/>
              <a:cs typeface="Times New Roman"/>
              <a:sym typeface="Times New Roman"/>
            </a:endParaRPr>
          </a:p>
          <a:p>
            <a:pPr marL="0" indent="0">
              <a:spcBef>
                <a:spcPts val="2133"/>
              </a:spcBef>
              <a:spcAft>
                <a:spcPts val="2133"/>
              </a:spcAft>
              <a:buNone/>
            </a:pPr>
            <a:r>
              <a:rPr lang="en" sz="3200">
                <a:solidFill>
                  <a:srgbClr val="000000"/>
                </a:solidFill>
                <a:latin typeface="Times New Roman"/>
                <a:ea typeface="Times New Roman"/>
                <a:cs typeface="Times New Roman"/>
                <a:sym typeface="Times New Roman"/>
              </a:rPr>
              <a:t>What are the equilibrium values of the predator-prey equations? </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1353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Lotka-Volterra Equations</a:t>
            </a:r>
            <a:endParaRPr>
              <a:latin typeface="Times New Roman"/>
              <a:ea typeface="Times New Roman"/>
              <a:cs typeface="Times New Roman"/>
              <a:sym typeface="Times New Roman"/>
            </a:endParaRPr>
          </a:p>
        </p:txBody>
      </p:sp>
      <p:pic>
        <p:nvPicPr>
          <p:cNvPr id="432" name="Google Shape;432;p75"/>
          <p:cNvPicPr preferRelativeResize="0"/>
          <p:nvPr/>
        </p:nvPicPr>
        <p:blipFill>
          <a:blip r:embed="rId3">
            <a:alphaModFix/>
          </a:blip>
          <a:stretch>
            <a:fillRect/>
          </a:stretch>
        </p:blipFill>
        <p:spPr>
          <a:xfrm>
            <a:off x="2876568" y="1756034"/>
            <a:ext cx="5743833" cy="4447933"/>
          </a:xfrm>
          <a:prstGeom prst="rect">
            <a:avLst/>
          </a:prstGeom>
          <a:noFill/>
          <a:ln>
            <a:noFill/>
          </a:ln>
        </p:spPr>
      </p:pic>
    </p:spTree>
    <p:extLst>
      <p:ext uri="{BB962C8B-B14F-4D97-AF65-F5344CB8AC3E}">
        <p14:creationId xmlns:p14="http://schemas.microsoft.com/office/powerpoint/2010/main" val="272127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Predator-Prey Model Practice</a:t>
            </a:r>
            <a:endParaRPr>
              <a:latin typeface="Times New Roman"/>
              <a:ea typeface="Times New Roman"/>
              <a:cs typeface="Times New Roman"/>
              <a:sym typeface="Times New Roman"/>
            </a:endParaRPr>
          </a:p>
        </p:txBody>
      </p:sp>
      <p:sp>
        <p:nvSpPr>
          <p:cNvPr id="438" name="Google Shape;438;p7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Research and find two species of animals, one predator and one prey. Make reasonable assumptions and determine how the populations change over time.</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5889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Competition Models</a:t>
            </a:r>
            <a:endParaRPr>
              <a:latin typeface="Times New Roman"/>
              <a:ea typeface="Times New Roman"/>
              <a:cs typeface="Times New Roman"/>
              <a:sym typeface="Times New Roman"/>
            </a:endParaRPr>
          </a:p>
        </p:txBody>
      </p:sp>
      <p:sp>
        <p:nvSpPr>
          <p:cNvPr id="444" name="Google Shape;444;p7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The population models we have considered so far only account for a single population (constrained and unconstrained growth).</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In reality, it is likely that we have at least two populations interacting in some way.</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The first interaction model we are going to discuss is the competition model.</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5461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Competition Model</a:t>
            </a:r>
            <a:endParaRPr>
              <a:latin typeface="Times New Roman"/>
              <a:ea typeface="Times New Roman"/>
              <a:cs typeface="Times New Roman"/>
              <a:sym typeface="Times New Roman"/>
            </a:endParaRPr>
          </a:p>
        </p:txBody>
      </p:sp>
      <p:sp>
        <p:nvSpPr>
          <p:cNvPr id="450" name="Google Shape;450;p7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In a </a:t>
            </a:r>
            <a:r>
              <a:rPr lang="en" sz="3200" b="1">
                <a:solidFill>
                  <a:srgbClr val="000000"/>
                </a:solidFill>
                <a:latin typeface="Times New Roman"/>
                <a:ea typeface="Times New Roman"/>
                <a:cs typeface="Times New Roman"/>
                <a:sym typeface="Times New Roman"/>
              </a:rPr>
              <a:t>competition model</a:t>
            </a:r>
            <a:r>
              <a:rPr lang="en" sz="3200">
                <a:solidFill>
                  <a:srgbClr val="000000"/>
                </a:solidFill>
                <a:latin typeface="Times New Roman"/>
                <a:ea typeface="Times New Roman"/>
                <a:cs typeface="Times New Roman"/>
                <a:sym typeface="Times New Roman"/>
              </a:rPr>
              <a:t>, two species are competing for available resources. Can you think of any examples of species that we may represent using this model?</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1724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Competition Model</a:t>
            </a:r>
            <a:endParaRPr>
              <a:latin typeface="Times New Roman"/>
              <a:ea typeface="Times New Roman"/>
              <a:cs typeface="Times New Roman"/>
              <a:sym typeface="Times New Roman"/>
            </a:endParaRPr>
          </a:p>
        </p:txBody>
      </p:sp>
      <p:pic>
        <p:nvPicPr>
          <p:cNvPr id="456" name="Google Shape;456;p79"/>
          <p:cNvPicPr preferRelativeResize="0"/>
          <p:nvPr/>
        </p:nvPicPr>
        <p:blipFill>
          <a:blip r:embed="rId3">
            <a:alphaModFix/>
          </a:blip>
          <a:stretch>
            <a:fillRect/>
          </a:stretch>
        </p:blipFill>
        <p:spPr>
          <a:xfrm>
            <a:off x="2336801" y="1907900"/>
            <a:ext cx="7195801" cy="4340499"/>
          </a:xfrm>
          <a:prstGeom prst="rect">
            <a:avLst/>
          </a:prstGeom>
          <a:noFill/>
          <a:ln>
            <a:noFill/>
          </a:ln>
        </p:spPr>
      </p:pic>
    </p:spTree>
    <p:extLst>
      <p:ext uri="{BB962C8B-B14F-4D97-AF65-F5344CB8AC3E}">
        <p14:creationId xmlns:p14="http://schemas.microsoft.com/office/powerpoint/2010/main" val="47626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Lotka-Volterra Equations</a:t>
            </a:r>
            <a:endParaRPr>
              <a:latin typeface="Times New Roman"/>
              <a:ea typeface="Times New Roman"/>
              <a:cs typeface="Times New Roman"/>
              <a:sym typeface="Times New Roman"/>
            </a:endParaRPr>
          </a:p>
        </p:txBody>
      </p:sp>
      <p:sp>
        <p:nvSpPr>
          <p:cNvPr id="462" name="Google Shape;462;p8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The </a:t>
            </a:r>
            <a:r>
              <a:rPr lang="en" sz="3200" b="1">
                <a:solidFill>
                  <a:srgbClr val="000000"/>
                </a:solidFill>
                <a:latin typeface="Times New Roman"/>
                <a:ea typeface="Times New Roman"/>
                <a:cs typeface="Times New Roman"/>
                <a:sym typeface="Times New Roman"/>
              </a:rPr>
              <a:t>competitive</a:t>
            </a:r>
            <a:r>
              <a:rPr lang="en" sz="3200">
                <a:solidFill>
                  <a:srgbClr val="000000"/>
                </a:solidFill>
                <a:latin typeface="Times New Roman"/>
                <a:ea typeface="Times New Roman"/>
                <a:cs typeface="Times New Roman"/>
                <a:sym typeface="Times New Roman"/>
              </a:rPr>
              <a:t> </a:t>
            </a:r>
            <a:r>
              <a:rPr lang="en" sz="3200" b="1">
                <a:solidFill>
                  <a:srgbClr val="000000"/>
                </a:solidFill>
                <a:latin typeface="Times New Roman"/>
                <a:ea typeface="Times New Roman"/>
                <a:cs typeface="Times New Roman"/>
                <a:sym typeface="Times New Roman"/>
              </a:rPr>
              <a:t>Lotka-Volterra equations</a:t>
            </a:r>
            <a:r>
              <a:rPr lang="en" sz="3200">
                <a:solidFill>
                  <a:srgbClr val="000000"/>
                </a:solidFill>
                <a:latin typeface="Times New Roman"/>
                <a:ea typeface="Times New Roman"/>
                <a:cs typeface="Times New Roman"/>
                <a:sym typeface="Times New Roman"/>
              </a:rPr>
              <a:t> can be used to model the interaction between the populations of two species competing for available resources.</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6457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a:solidFill>
                  <a:srgbClr val="000000"/>
                </a:solidFill>
                <a:latin typeface="Times New Roman"/>
                <a:ea typeface="Times New Roman"/>
                <a:cs typeface="Times New Roman"/>
                <a:sym typeface="Times New Roman"/>
              </a:rPr>
              <a:t>Can Vampires and Humans peacefully coexist?</a:t>
            </a:r>
            <a:endParaRPr>
              <a:solidFill>
                <a:srgbClr val="000000"/>
              </a:solidFill>
              <a:latin typeface="Times New Roman"/>
              <a:ea typeface="Times New Roman"/>
              <a:cs typeface="Times New Roman"/>
              <a:sym typeface="Times New Roman"/>
            </a:endParaRPr>
          </a:p>
        </p:txBody>
      </p:sp>
      <p:pic>
        <p:nvPicPr>
          <p:cNvPr id="363" name="Google Shape;363;p63"/>
          <p:cNvPicPr preferRelativeResize="0"/>
          <p:nvPr/>
        </p:nvPicPr>
        <p:blipFill>
          <a:blip r:embed="rId3">
            <a:alphaModFix/>
          </a:blip>
          <a:stretch>
            <a:fillRect/>
          </a:stretch>
        </p:blipFill>
        <p:spPr>
          <a:xfrm>
            <a:off x="5668667" y="2794733"/>
            <a:ext cx="6523333" cy="4063267"/>
          </a:xfrm>
          <a:prstGeom prst="rect">
            <a:avLst/>
          </a:prstGeom>
          <a:noFill/>
          <a:ln>
            <a:noFill/>
          </a:ln>
        </p:spPr>
      </p:pic>
    </p:spTree>
    <p:extLst>
      <p:ext uri="{BB962C8B-B14F-4D97-AF65-F5344CB8AC3E}">
        <p14:creationId xmlns:p14="http://schemas.microsoft.com/office/powerpoint/2010/main" val="83123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Lotka-Volterra Equations</a:t>
            </a:r>
            <a:endParaRPr>
              <a:latin typeface="Times New Roman"/>
              <a:ea typeface="Times New Roman"/>
              <a:cs typeface="Times New Roman"/>
              <a:sym typeface="Times New Roman"/>
            </a:endParaRPr>
          </a:p>
        </p:txBody>
      </p:sp>
      <p:pic>
        <p:nvPicPr>
          <p:cNvPr id="468" name="Google Shape;468;p81"/>
          <p:cNvPicPr preferRelativeResize="0"/>
          <p:nvPr/>
        </p:nvPicPr>
        <p:blipFill>
          <a:blip r:embed="rId3">
            <a:alphaModFix/>
          </a:blip>
          <a:stretch>
            <a:fillRect/>
          </a:stretch>
        </p:blipFill>
        <p:spPr>
          <a:xfrm>
            <a:off x="3048001" y="1796767"/>
            <a:ext cx="5738500" cy="4447067"/>
          </a:xfrm>
          <a:prstGeom prst="rect">
            <a:avLst/>
          </a:prstGeom>
          <a:noFill/>
          <a:ln>
            <a:noFill/>
          </a:ln>
        </p:spPr>
      </p:pic>
    </p:spTree>
    <p:extLst>
      <p:ext uri="{BB962C8B-B14F-4D97-AF65-F5344CB8AC3E}">
        <p14:creationId xmlns:p14="http://schemas.microsoft.com/office/powerpoint/2010/main" val="243201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Competition Model Practice</a:t>
            </a:r>
            <a:endParaRPr>
              <a:latin typeface="Times New Roman"/>
              <a:ea typeface="Times New Roman"/>
              <a:cs typeface="Times New Roman"/>
              <a:sym typeface="Times New Roman"/>
            </a:endParaRPr>
          </a:p>
        </p:txBody>
      </p:sp>
      <p:sp>
        <p:nvSpPr>
          <p:cNvPr id="474" name="Google Shape;474;p8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Research and find two species of animals that compete over available resources. Make reasonable assumptions and determine how the populations change over time.</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8967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Modeling the Spread of Disease</a:t>
            </a:r>
            <a:endParaRPr>
              <a:latin typeface="Times New Roman"/>
              <a:ea typeface="Times New Roman"/>
              <a:cs typeface="Times New Roman"/>
              <a:sym typeface="Times New Roman"/>
            </a:endParaRPr>
          </a:p>
        </p:txBody>
      </p:sp>
      <p:sp>
        <p:nvSpPr>
          <p:cNvPr id="480" name="Google Shape;480;p8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Another phenomenon we may want to model is the spread of disease. Take some time to research some major epidemics.</a:t>
            </a:r>
            <a:endParaRPr sz="3200">
              <a:solidFill>
                <a:srgbClr val="000000"/>
              </a:solidFill>
              <a:latin typeface="Times New Roman"/>
              <a:ea typeface="Times New Roman"/>
              <a:cs typeface="Times New Roman"/>
              <a:sym typeface="Times New Roman"/>
            </a:endParaRPr>
          </a:p>
          <a:p>
            <a:pPr indent="0">
              <a:spcBef>
                <a:spcPts val="2133"/>
              </a:spcBef>
              <a:buNone/>
            </a:pPr>
            <a:endParaRPr sz="3200">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How might we model the spread of disease?</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7189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Modeling the Spread of Disease</a:t>
            </a:r>
            <a:endParaRPr>
              <a:latin typeface="Times New Roman"/>
              <a:ea typeface="Times New Roman"/>
              <a:cs typeface="Times New Roman"/>
              <a:sym typeface="Times New Roman"/>
            </a:endParaRPr>
          </a:p>
        </p:txBody>
      </p:sp>
      <p:sp>
        <p:nvSpPr>
          <p:cNvPr id="486" name="Google Shape;486;p8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When modeling the spread of disease, we need to consider three groups.</a:t>
            </a:r>
            <a:endParaRPr sz="3200">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Char char="●"/>
            </a:pPr>
            <a:r>
              <a:rPr lang="en" sz="3200" b="1">
                <a:solidFill>
                  <a:srgbClr val="000000"/>
                </a:solidFill>
                <a:latin typeface="Times New Roman"/>
                <a:ea typeface="Times New Roman"/>
                <a:cs typeface="Times New Roman"/>
                <a:sym typeface="Times New Roman"/>
              </a:rPr>
              <a:t>Susceptibles (</a:t>
            </a:r>
            <a:r>
              <a:rPr lang="en" sz="3200" b="1" i="1">
                <a:solidFill>
                  <a:srgbClr val="000000"/>
                </a:solidFill>
                <a:latin typeface="Times New Roman"/>
                <a:ea typeface="Times New Roman"/>
                <a:cs typeface="Times New Roman"/>
                <a:sym typeface="Times New Roman"/>
              </a:rPr>
              <a:t>S</a:t>
            </a:r>
            <a:r>
              <a:rPr lang="en" sz="3200" b="1">
                <a:solidFill>
                  <a:srgbClr val="000000"/>
                </a:solidFill>
                <a:latin typeface="Times New Roman"/>
                <a:ea typeface="Times New Roman"/>
                <a:cs typeface="Times New Roman"/>
                <a:sym typeface="Times New Roman"/>
              </a:rPr>
              <a:t>)</a:t>
            </a:r>
            <a:r>
              <a:rPr lang="en" sz="3200">
                <a:solidFill>
                  <a:srgbClr val="000000"/>
                </a:solidFill>
                <a:latin typeface="Times New Roman"/>
                <a:ea typeface="Times New Roman"/>
                <a:cs typeface="Times New Roman"/>
                <a:sym typeface="Times New Roman"/>
              </a:rPr>
              <a:t> have no immunity from the disease.</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b="1">
                <a:solidFill>
                  <a:srgbClr val="000000"/>
                </a:solidFill>
                <a:latin typeface="Times New Roman"/>
                <a:ea typeface="Times New Roman"/>
                <a:cs typeface="Times New Roman"/>
                <a:sym typeface="Times New Roman"/>
              </a:rPr>
              <a:t>Infecteds (</a:t>
            </a:r>
            <a:r>
              <a:rPr lang="en" sz="3200" b="1" i="1">
                <a:solidFill>
                  <a:srgbClr val="000000"/>
                </a:solidFill>
                <a:latin typeface="Times New Roman"/>
                <a:ea typeface="Times New Roman"/>
                <a:cs typeface="Times New Roman"/>
                <a:sym typeface="Times New Roman"/>
              </a:rPr>
              <a:t>I</a:t>
            </a:r>
            <a:r>
              <a:rPr lang="en" sz="3200" b="1">
                <a:solidFill>
                  <a:srgbClr val="000000"/>
                </a:solidFill>
                <a:latin typeface="Times New Roman"/>
                <a:ea typeface="Times New Roman"/>
                <a:cs typeface="Times New Roman"/>
                <a:sym typeface="Times New Roman"/>
              </a:rPr>
              <a:t>) </a:t>
            </a:r>
            <a:r>
              <a:rPr lang="en" sz="3200">
                <a:solidFill>
                  <a:srgbClr val="000000"/>
                </a:solidFill>
                <a:latin typeface="Times New Roman"/>
                <a:ea typeface="Times New Roman"/>
                <a:cs typeface="Times New Roman"/>
                <a:sym typeface="Times New Roman"/>
              </a:rPr>
              <a:t>have the disease and can spread it to others.</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b="1">
                <a:solidFill>
                  <a:srgbClr val="000000"/>
                </a:solidFill>
                <a:latin typeface="Times New Roman"/>
                <a:ea typeface="Times New Roman"/>
                <a:cs typeface="Times New Roman"/>
                <a:sym typeface="Times New Roman"/>
              </a:rPr>
              <a:t>Recovereds (</a:t>
            </a:r>
            <a:r>
              <a:rPr lang="en" sz="3200" b="1" i="1">
                <a:solidFill>
                  <a:srgbClr val="000000"/>
                </a:solidFill>
                <a:latin typeface="Times New Roman"/>
                <a:ea typeface="Times New Roman"/>
                <a:cs typeface="Times New Roman"/>
                <a:sym typeface="Times New Roman"/>
              </a:rPr>
              <a:t>R</a:t>
            </a:r>
            <a:r>
              <a:rPr lang="en" sz="3200" b="1">
                <a:solidFill>
                  <a:srgbClr val="000000"/>
                </a:solidFill>
                <a:latin typeface="Times New Roman"/>
                <a:ea typeface="Times New Roman"/>
                <a:cs typeface="Times New Roman"/>
                <a:sym typeface="Times New Roman"/>
              </a:rPr>
              <a:t>) </a:t>
            </a:r>
            <a:r>
              <a:rPr lang="en" sz="3200">
                <a:solidFill>
                  <a:srgbClr val="000000"/>
                </a:solidFill>
                <a:latin typeface="Times New Roman"/>
                <a:ea typeface="Times New Roman"/>
                <a:cs typeface="Times New Roman"/>
                <a:sym typeface="Times New Roman"/>
              </a:rPr>
              <a:t>have recovered from the disease and are immune.</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7113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SIR Model</a:t>
            </a:r>
            <a:endParaRPr>
              <a:latin typeface="Times New Roman"/>
              <a:ea typeface="Times New Roman"/>
              <a:cs typeface="Times New Roman"/>
              <a:sym typeface="Times New Roman"/>
            </a:endParaRPr>
          </a:p>
        </p:txBody>
      </p:sp>
      <p:sp>
        <p:nvSpPr>
          <p:cNvPr id="492" name="Google Shape;492;p8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In order to model each of these populations, we will consider a system of differential equations called the </a:t>
            </a:r>
            <a:r>
              <a:rPr lang="en" sz="3200" b="1">
                <a:solidFill>
                  <a:srgbClr val="000000"/>
                </a:solidFill>
                <a:latin typeface="Times New Roman"/>
                <a:ea typeface="Times New Roman"/>
                <a:cs typeface="Times New Roman"/>
                <a:sym typeface="Times New Roman"/>
              </a:rPr>
              <a:t>SIR model</a:t>
            </a:r>
            <a:r>
              <a:rPr lang="en" sz="3200">
                <a:solidFill>
                  <a:srgbClr val="000000"/>
                </a:solidFill>
                <a:latin typeface="Times New Roman"/>
                <a:ea typeface="Times New Roman"/>
                <a:cs typeface="Times New Roman"/>
                <a:sym typeface="Times New Roman"/>
              </a:rPr>
              <a:t>.</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6322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SIR Model Assumptions</a:t>
            </a:r>
            <a:endParaRPr>
              <a:latin typeface="Times New Roman"/>
              <a:ea typeface="Times New Roman"/>
              <a:cs typeface="Times New Roman"/>
              <a:sym typeface="Times New Roman"/>
            </a:endParaRPr>
          </a:p>
        </p:txBody>
      </p:sp>
      <p:sp>
        <p:nvSpPr>
          <p:cNvPr id="498" name="Google Shape;498;p8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We start by assuming that the total population, </a:t>
            </a:r>
            <a:r>
              <a:rPr lang="en" sz="3200" i="1">
                <a:solidFill>
                  <a:srgbClr val="000000"/>
                </a:solidFill>
                <a:latin typeface="Times New Roman"/>
                <a:ea typeface="Times New Roman"/>
                <a:cs typeface="Times New Roman"/>
                <a:sym typeface="Times New Roman"/>
              </a:rPr>
              <a:t>N</a:t>
            </a:r>
            <a:r>
              <a:rPr lang="en" sz="3200">
                <a:solidFill>
                  <a:srgbClr val="000000"/>
                </a:solidFill>
                <a:latin typeface="Times New Roman"/>
                <a:ea typeface="Times New Roman"/>
                <a:cs typeface="Times New Roman"/>
                <a:sym typeface="Times New Roman"/>
              </a:rPr>
              <a:t>, is not changing, so we have</a:t>
            </a:r>
            <a:endParaRPr sz="3200">
              <a:solidFill>
                <a:srgbClr val="000000"/>
              </a:solidFill>
              <a:latin typeface="Times New Roman"/>
              <a:ea typeface="Times New Roman"/>
              <a:cs typeface="Times New Roman"/>
              <a:sym typeface="Times New Roman"/>
            </a:endParaRPr>
          </a:p>
          <a:p>
            <a:pPr marL="0" indent="0">
              <a:spcBef>
                <a:spcPts val="2133"/>
              </a:spcBef>
              <a:buNone/>
            </a:pPr>
            <a:endParaRPr sz="3200">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sz="3200" i="1">
                <a:solidFill>
                  <a:srgbClr val="000000"/>
                </a:solidFill>
                <a:latin typeface="Times New Roman"/>
                <a:ea typeface="Times New Roman"/>
                <a:cs typeface="Times New Roman"/>
                <a:sym typeface="Times New Roman"/>
              </a:rPr>
              <a:t>S</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I</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R</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N</a:t>
            </a:r>
            <a:r>
              <a:rPr lang="en" sz="3200">
                <a:solidFill>
                  <a:srgbClr val="000000"/>
                </a:solidFill>
                <a:latin typeface="Times New Roman"/>
                <a:ea typeface="Times New Roman"/>
                <a:cs typeface="Times New Roman"/>
                <a:sym typeface="Times New Roman"/>
              </a:rPr>
              <a:t>. </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6360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Recovereds</a:t>
            </a:r>
            <a:endParaRPr>
              <a:latin typeface="Times New Roman"/>
              <a:ea typeface="Times New Roman"/>
              <a:cs typeface="Times New Roman"/>
              <a:sym typeface="Times New Roman"/>
            </a:endParaRPr>
          </a:p>
        </p:txBody>
      </p:sp>
      <p:sp>
        <p:nvSpPr>
          <p:cNvPr id="504" name="Google Shape;504;p8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After a certain amount of time, we assume that an individual will recover. Therefore, the rate of change of the number of recovereds is proportional to the number of infecteds. </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02290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a:latin typeface="Times New Roman"/>
                <a:ea typeface="Times New Roman"/>
                <a:cs typeface="Times New Roman"/>
                <a:sym typeface="Times New Roman"/>
              </a:rPr>
              <a:t>Recovereds</a:t>
            </a:r>
            <a:endParaRPr>
              <a:latin typeface="Times New Roman"/>
              <a:ea typeface="Times New Roman"/>
              <a:cs typeface="Times New Roman"/>
              <a:sym typeface="Times New Roman"/>
            </a:endParaRPr>
          </a:p>
        </p:txBody>
      </p:sp>
      <p:sp>
        <p:nvSpPr>
          <p:cNvPr id="510" name="Google Shape;510;p8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Let </a:t>
            </a:r>
            <a:r>
              <a:rPr lang="en" sz="3200" i="1">
                <a:solidFill>
                  <a:srgbClr val="000000"/>
                </a:solidFill>
                <a:latin typeface="Times New Roman"/>
                <a:ea typeface="Times New Roman"/>
                <a:cs typeface="Times New Roman"/>
                <a:sym typeface="Times New Roman"/>
              </a:rPr>
              <a:t>a = </a:t>
            </a:r>
            <a:r>
              <a:rPr lang="en" sz="3200">
                <a:solidFill>
                  <a:srgbClr val="000000"/>
                </a:solidFill>
                <a:latin typeface="Times New Roman"/>
                <a:ea typeface="Times New Roman"/>
                <a:cs typeface="Times New Roman"/>
                <a:sym typeface="Times New Roman"/>
              </a:rPr>
              <a:t>1</a:t>
            </a:r>
            <a:r>
              <a:rPr lang="en" sz="3200" i="1">
                <a:solidFill>
                  <a:srgbClr val="000000"/>
                </a:solidFill>
                <a:latin typeface="Times New Roman"/>
                <a:ea typeface="Times New Roman"/>
                <a:cs typeface="Times New Roman"/>
                <a:sym typeface="Times New Roman"/>
              </a:rPr>
              <a:t>/d</a:t>
            </a:r>
            <a:r>
              <a:rPr lang="en" sz="3200">
                <a:solidFill>
                  <a:srgbClr val="000000"/>
                </a:solidFill>
                <a:latin typeface="Times New Roman"/>
                <a:ea typeface="Times New Roman"/>
                <a:cs typeface="Times New Roman"/>
                <a:sym typeface="Times New Roman"/>
              </a:rPr>
              <a:t> be the </a:t>
            </a:r>
            <a:r>
              <a:rPr lang="en" sz="3200" b="1">
                <a:solidFill>
                  <a:srgbClr val="000000"/>
                </a:solidFill>
                <a:latin typeface="Times New Roman"/>
                <a:ea typeface="Times New Roman"/>
                <a:cs typeface="Times New Roman"/>
                <a:sym typeface="Times New Roman"/>
              </a:rPr>
              <a:t>recovery rate</a:t>
            </a:r>
            <a:r>
              <a:rPr lang="en" sz="3200">
                <a:solidFill>
                  <a:srgbClr val="000000"/>
                </a:solidFill>
                <a:latin typeface="Times New Roman"/>
                <a:ea typeface="Times New Roman"/>
                <a:cs typeface="Times New Roman"/>
                <a:sym typeface="Times New Roman"/>
              </a:rPr>
              <a:t>, where </a:t>
            </a:r>
            <a:r>
              <a:rPr lang="en" sz="3200" i="1">
                <a:solidFill>
                  <a:srgbClr val="000000"/>
                </a:solidFill>
                <a:latin typeface="Times New Roman"/>
                <a:ea typeface="Times New Roman"/>
                <a:cs typeface="Times New Roman"/>
                <a:sym typeface="Times New Roman"/>
              </a:rPr>
              <a:t>d</a:t>
            </a:r>
            <a:r>
              <a:rPr lang="en" sz="3200">
                <a:solidFill>
                  <a:srgbClr val="000000"/>
                </a:solidFill>
                <a:latin typeface="Times New Roman"/>
                <a:ea typeface="Times New Roman"/>
                <a:cs typeface="Times New Roman"/>
                <a:sym typeface="Times New Roman"/>
              </a:rPr>
              <a:t> is the number of days infected. Therefore, the rate of change of the number of recovereds is given by</a:t>
            </a:r>
            <a:endParaRPr sz="3200">
              <a:solidFill>
                <a:srgbClr val="000000"/>
              </a:solidFill>
              <a:latin typeface="Times New Roman"/>
              <a:ea typeface="Times New Roman"/>
              <a:cs typeface="Times New Roman"/>
              <a:sym typeface="Times New Roman"/>
            </a:endParaRPr>
          </a:p>
          <a:p>
            <a:pPr marL="0" indent="0">
              <a:spcBef>
                <a:spcPts val="2133"/>
              </a:spcBef>
              <a:buNone/>
            </a:pPr>
            <a:endParaRPr sz="3200">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sz="3200" i="1">
                <a:solidFill>
                  <a:srgbClr val="000000"/>
                </a:solidFill>
                <a:latin typeface="Times New Roman"/>
                <a:ea typeface="Times New Roman"/>
                <a:cs typeface="Times New Roman"/>
                <a:sym typeface="Times New Roman"/>
              </a:rPr>
              <a:t>dR/dt = aI</a:t>
            </a:r>
            <a:r>
              <a:rPr lang="en" sz="3200">
                <a:solidFill>
                  <a:srgbClr val="000000"/>
                </a:solidFill>
                <a:latin typeface="Times New Roman"/>
                <a:ea typeface="Times New Roman"/>
                <a:cs typeface="Times New Roman"/>
                <a:sym typeface="Times New Roman"/>
              </a:rPr>
              <a:t>.</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3268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Susceptibles</a:t>
            </a:r>
            <a:endParaRPr>
              <a:latin typeface="Times New Roman"/>
              <a:ea typeface="Times New Roman"/>
              <a:cs typeface="Times New Roman"/>
              <a:sym typeface="Times New Roman"/>
            </a:endParaRPr>
          </a:p>
        </p:txBody>
      </p:sp>
      <p:sp>
        <p:nvSpPr>
          <p:cNvPr id="516" name="Google Shape;516;p8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A susceptible person becomes infected by having contact with the infected person. What is the number of possible contacts?</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6146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9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a:latin typeface="Times New Roman"/>
                <a:ea typeface="Times New Roman"/>
                <a:cs typeface="Times New Roman"/>
                <a:sym typeface="Times New Roman"/>
              </a:rPr>
              <a:t>Susceptibles</a:t>
            </a:r>
            <a:endParaRPr>
              <a:latin typeface="Times New Roman"/>
              <a:ea typeface="Times New Roman"/>
              <a:cs typeface="Times New Roman"/>
              <a:sym typeface="Times New Roman"/>
            </a:endParaRPr>
          </a:p>
        </p:txBody>
      </p:sp>
      <p:sp>
        <p:nvSpPr>
          <p:cNvPr id="522" name="Google Shape;522;p9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The number of possible contacts is the product of the sizes of the population of susceptibles and infecteds, </a:t>
            </a:r>
            <a:r>
              <a:rPr lang="en" sz="3200" i="1">
                <a:solidFill>
                  <a:srgbClr val="000000"/>
                </a:solidFill>
                <a:latin typeface="Times New Roman"/>
                <a:ea typeface="Times New Roman"/>
                <a:cs typeface="Times New Roman"/>
                <a:sym typeface="Times New Roman"/>
              </a:rPr>
              <a:t>SI</a:t>
            </a:r>
            <a:r>
              <a:rPr lang="en" sz="3200">
                <a:solidFill>
                  <a:srgbClr val="000000"/>
                </a:solidFill>
                <a:latin typeface="Times New Roman"/>
                <a:ea typeface="Times New Roman"/>
                <a:cs typeface="Times New Roman"/>
                <a:sym typeface="Times New Roman"/>
              </a:rPr>
              <a:t>.</a:t>
            </a:r>
            <a:endParaRPr sz="3200" b="1">
              <a:solidFill>
                <a:srgbClr val="000000"/>
              </a:solidFill>
              <a:latin typeface="Times New Roman"/>
              <a:ea typeface="Times New Roman"/>
              <a:cs typeface="Times New Roman"/>
              <a:sym typeface="Times New Roman"/>
            </a:endParaRPr>
          </a:p>
        </p:txBody>
      </p:sp>
      <p:pic>
        <p:nvPicPr>
          <p:cNvPr id="523" name="Google Shape;523;p90"/>
          <p:cNvPicPr preferRelativeResize="0"/>
          <p:nvPr/>
        </p:nvPicPr>
        <p:blipFill>
          <a:blip r:embed="rId3">
            <a:alphaModFix/>
          </a:blip>
          <a:stretch>
            <a:fillRect/>
          </a:stretch>
        </p:blipFill>
        <p:spPr>
          <a:xfrm>
            <a:off x="3937000" y="3289300"/>
            <a:ext cx="3708400" cy="2921000"/>
          </a:xfrm>
          <a:prstGeom prst="rect">
            <a:avLst/>
          </a:prstGeom>
          <a:noFill/>
          <a:ln>
            <a:noFill/>
          </a:ln>
        </p:spPr>
      </p:pic>
    </p:spTree>
    <p:extLst>
      <p:ext uri="{BB962C8B-B14F-4D97-AF65-F5344CB8AC3E}">
        <p14:creationId xmlns:p14="http://schemas.microsoft.com/office/powerpoint/2010/main" val="52173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a:solidFill>
                  <a:srgbClr val="000000"/>
                </a:solidFill>
                <a:latin typeface="Times New Roman"/>
                <a:ea typeface="Times New Roman"/>
                <a:cs typeface="Times New Roman"/>
                <a:sym typeface="Times New Roman"/>
              </a:rPr>
              <a:t>Scenario #1: Bram Stoker's "Dracula" </a:t>
            </a:r>
            <a:endParaRPr>
              <a:solidFill>
                <a:srgbClr val="000000"/>
              </a:solidFill>
              <a:latin typeface="Times New Roman"/>
              <a:ea typeface="Times New Roman"/>
              <a:cs typeface="Times New Roman"/>
              <a:sym typeface="Times New Roman"/>
            </a:endParaRPr>
          </a:p>
        </p:txBody>
      </p:sp>
      <p:sp>
        <p:nvSpPr>
          <p:cNvPr id="369" name="Google Shape;369;p64"/>
          <p:cNvSpPr txBox="1">
            <a:spLocks noGrp="1"/>
          </p:cNvSpPr>
          <p:nvPr>
            <p:ph type="body" idx="1"/>
          </p:nvPr>
        </p:nvSpPr>
        <p:spPr>
          <a:xfrm>
            <a:off x="415600" y="1536633"/>
            <a:ext cx="11360800" cy="5144800"/>
          </a:xfrm>
          <a:prstGeom prst="rect">
            <a:avLst/>
          </a:prstGeom>
        </p:spPr>
        <p:txBody>
          <a:bodyPr spcFirstLastPara="1" vert="horz" wrap="square" lIns="121900" tIns="121900" rIns="121900" bIns="121900" rtlCol="0" anchor="t" anchorCtr="0">
            <a:noAutofit/>
          </a:bodyPr>
          <a:lstStyle/>
          <a:p>
            <a:pPr marL="0" indent="0">
              <a:buNone/>
            </a:pPr>
            <a:r>
              <a:rPr lang="en" sz="3200" b="1">
                <a:solidFill>
                  <a:srgbClr val="000000"/>
                </a:solidFill>
                <a:latin typeface="Times New Roman"/>
                <a:ea typeface="Times New Roman"/>
                <a:cs typeface="Times New Roman"/>
                <a:sym typeface="Times New Roman"/>
              </a:rPr>
              <a:t>Model Assumptions </a:t>
            </a:r>
            <a:endParaRPr sz="3200" b="1">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Vampires bite and drink victims' blood every 4-5 days.</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Victims die and become vampires.</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Ignore human births and deaths from other causes. </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Vampires never die. </a:t>
            </a:r>
            <a:endParaRPr sz="3200">
              <a:solidFill>
                <a:srgbClr val="000000"/>
              </a:solidFill>
              <a:latin typeface="Times New Roman"/>
              <a:ea typeface="Times New Roman"/>
              <a:cs typeface="Times New Roman"/>
              <a:sym typeface="Times New Roman"/>
            </a:endParaRPr>
          </a:p>
          <a:p>
            <a:pPr marL="0" indent="0">
              <a:spcBef>
                <a:spcPts val="2133"/>
              </a:spcBef>
              <a:spcAft>
                <a:spcPts val="2133"/>
              </a:spcAft>
              <a:buNone/>
            </a:pPr>
            <a:r>
              <a:rPr lang="en" sz="3200">
                <a:solidFill>
                  <a:srgbClr val="000000"/>
                </a:solidFill>
                <a:latin typeface="Times New Roman"/>
                <a:ea typeface="Times New Roman"/>
                <a:cs typeface="Times New Roman"/>
                <a:sym typeface="Times New Roman"/>
              </a:rPr>
              <a:t>We are given information about the rate that humans are becoming vampires, but we would like to find the number of humans and vampires in the future.</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3075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a:latin typeface="Times New Roman"/>
                <a:ea typeface="Times New Roman"/>
                <a:cs typeface="Times New Roman"/>
                <a:sym typeface="Times New Roman"/>
              </a:rPr>
              <a:t>Susceptibles</a:t>
            </a:r>
            <a:endParaRPr>
              <a:latin typeface="Times New Roman"/>
              <a:ea typeface="Times New Roman"/>
              <a:cs typeface="Times New Roman"/>
              <a:sym typeface="Times New Roman"/>
            </a:endParaRPr>
          </a:p>
        </p:txBody>
      </p:sp>
      <p:sp>
        <p:nvSpPr>
          <p:cNvPr id="529" name="Google Shape;529;p9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If no new people enter the population, the number of susceptibles can only decrease and the rate of change of the number of susceptibles is proportional to the product of susceptibles and infecteds.</a:t>
            </a:r>
            <a:endParaRPr sz="3200" b="1">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1011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a:latin typeface="Times New Roman"/>
                <a:ea typeface="Times New Roman"/>
                <a:cs typeface="Times New Roman"/>
                <a:sym typeface="Times New Roman"/>
              </a:rPr>
              <a:t>Susceptibles</a:t>
            </a:r>
            <a:endParaRPr>
              <a:latin typeface="Times New Roman"/>
              <a:ea typeface="Times New Roman"/>
              <a:cs typeface="Times New Roman"/>
              <a:sym typeface="Times New Roman"/>
            </a:endParaRPr>
          </a:p>
        </p:txBody>
      </p:sp>
      <p:sp>
        <p:nvSpPr>
          <p:cNvPr id="535" name="Google Shape;535;p9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Let </a:t>
            </a:r>
            <a:r>
              <a:rPr lang="en" sz="3200" i="1">
                <a:solidFill>
                  <a:srgbClr val="000000"/>
                </a:solidFill>
                <a:latin typeface="Times New Roman"/>
                <a:ea typeface="Times New Roman"/>
                <a:cs typeface="Times New Roman"/>
                <a:sym typeface="Times New Roman"/>
              </a:rPr>
              <a:t>r = kS/N</a:t>
            </a:r>
            <a:r>
              <a:rPr lang="en" sz="3200">
                <a:solidFill>
                  <a:srgbClr val="000000"/>
                </a:solidFill>
                <a:latin typeface="Times New Roman"/>
                <a:ea typeface="Times New Roman"/>
                <a:cs typeface="Times New Roman"/>
                <a:sym typeface="Times New Roman"/>
              </a:rPr>
              <a:t> be the </a:t>
            </a:r>
            <a:r>
              <a:rPr lang="en" sz="3200" b="1">
                <a:solidFill>
                  <a:srgbClr val="000000"/>
                </a:solidFill>
                <a:latin typeface="Times New Roman"/>
                <a:ea typeface="Times New Roman"/>
                <a:cs typeface="Times New Roman"/>
                <a:sym typeface="Times New Roman"/>
              </a:rPr>
              <a:t>transmission constant</a:t>
            </a:r>
            <a:r>
              <a:rPr lang="en" sz="3200">
                <a:solidFill>
                  <a:srgbClr val="000000"/>
                </a:solidFill>
                <a:latin typeface="Times New Roman"/>
                <a:ea typeface="Times New Roman"/>
                <a:cs typeface="Times New Roman"/>
                <a:sym typeface="Times New Roman"/>
              </a:rPr>
              <a:t>, where </a:t>
            </a:r>
            <a:r>
              <a:rPr lang="en" sz="3200" i="1">
                <a:solidFill>
                  <a:srgbClr val="000000"/>
                </a:solidFill>
                <a:latin typeface="Times New Roman"/>
                <a:ea typeface="Times New Roman"/>
                <a:cs typeface="Times New Roman"/>
                <a:sym typeface="Times New Roman"/>
              </a:rPr>
              <a:t>k</a:t>
            </a:r>
            <a:r>
              <a:rPr lang="en" sz="3200">
                <a:solidFill>
                  <a:srgbClr val="000000"/>
                </a:solidFill>
                <a:latin typeface="Times New Roman"/>
                <a:ea typeface="Times New Roman"/>
                <a:cs typeface="Times New Roman"/>
                <a:sym typeface="Times New Roman"/>
              </a:rPr>
              <a:t> is the average number of contacts per day and </a:t>
            </a:r>
            <a:r>
              <a:rPr lang="en" sz="3200" i="1">
                <a:solidFill>
                  <a:srgbClr val="000000"/>
                </a:solidFill>
                <a:latin typeface="Times New Roman"/>
                <a:ea typeface="Times New Roman"/>
                <a:cs typeface="Times New Roman"/>
                <a:sym typeface="Times New Roman"/>
              </a:rPr>
              <a:t>N</a:t>
            </a:r>
            <a:r>
              <a:rPr lang="en" sz="3200">
                <a:solidFill>
                  <a:srgbClr val="000000"/>
                </a:solidFill>
                <a:latin typeface="Times New Roman"/>
                <a:ea typeface="Times New Roman"/>
                <a:cs typeface="Times New Roman"/>
                <a:sym typeface="Times New Roman"/>
              </a:rPr>
              <a:t> is the total population size.  Therefore, the rate of change of the number of susceptibles is given by</a:t>
            </a:r>
            <a:endParaRPr sz="3200">
              <a:solidFill>
                <a:srgbClr val="000000"/>
              </a:solidFill>
              <a:latin typeface="Times New Roman"/>
              <a:ea typeface="Times New Roman"/>
              <a:cs typeface="Times New Roman"/>
              <a:sym typeface="Times New Roman"/>
            </a:endParaRPr>
          </a:p>
          <a:p>
            <a:pPr marL="0" indent="0">
              <a:spcBef>
                <a:spcPts val="2133"/>
              </a:spcBef>
              <a:buNone/>
            </a:pPr>
            <a:endParaRPr sz="3200">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sz="3200" i="1">
                <a:solidFill>
                  <a:srgbClr val="000000"/>
                </a:solidFill>
                <a:latin typeface="Times New Roman"/>
                <a:ea typeface="Times New Roman"/>
                <a:cs typeface="Times New Roman"/>
                <a:sym typeface="Times New Roman"/>
              </a:rPr>
              <a:t>dS/dt = -rSI</a:t>
            </a:r>
            <a:r>
              <a:rPr lang="en" sz="3200">
                <a:solidFill>
                  <a:srgbClr val="000000"/>
                </a:solidFill>
                <a:latin typeface="Times New Roman"/>
                <a:ea typeface="Times New Roman"/>
                <a:cs typeface="Times New Roman"/>
                <a:sym typeface="Times New Roman"/>
              </a:rPr>
              <a:t>.</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73599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Properties of Derivatives</a:t>
            </a:r>
            <a:endParaRPr>
              <a:latin typeface="Times New Roman"/>
              <a:ea typeface="Times New Roman"/>
              <a:cs typeface="Times New Roman"/>
              <a:sym typeface="Times New Roman"/>
            </a:endParaRPr>
          </a:p>
        </p:txBody>
      </p:sp>
      <p:sp>
        <p:nvSpPr>
          <p:cNvPr id="541" name="Google Shape;541;p9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Below are two useful properties of the derivative.</a:t>
            </a:r>
            <a:endParaRPr sz="3200">
              <a:solidFill>
                <a:srgbClr val="000000"/>
              </a:solidFill>
              <a:latin typeface="Times New Roman"/>
              <a:ea typeface="Times New Roman"/>
              <a:cs typeface="Times New Roman"/>
              <a:sym typeface="Times New Roman"/>
            </a:endParaRPr>
          </a:p>
          <a:p>
            <a:pPr marL="0" indent="0">
              <a:spcBef>
                <a:spcPts val="2133"/>
              </a:spcBef>
              <a:buNone/>
            </a:pPr>
            <a:endParaRPr sz="3200">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AutoNum type="arabicPeriod"/>
            </a:pPr>
            <a:r>
              <a:rPr lang="en" sz="3200" i="1">
                <a:solidFill>
                  <a:srgbClr val="000000"/>
                </a:solidFill>
                <a:latin typeface="Times New Roman"/>
                <a:ea typeface="Times New Roman"/>
                <a:cs typeface="Times New Roman"/>
                <a:sym typeface="Times New Roman"/>
              </a:rPr>
              <a:t>d/dx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f</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g(x)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df/dx + dg/dx</a:t>
            </a:r>
            <a:r>
              <a:rPr lang="en" sz="3200">
                <a:solidFill>
                  <a:srgbClr val="000000"/>
                </a:solidFill>
                <a:latin typeface="Times New Roman"/>
                <a:ea typeface="Times New Roman"/>
                <a:cs typeface="Times New Roman"/>
                <a:sym typeface="Times New Roman"/>
              </a:rPr>
              <a:t>.</a:t>
            </a:r>
            <a:endParaRPr sz="3200">
              <a:solidFill>
                <a:srgbClr val="000000"/>
              </a:solidFill>
              <a:latin typeface="Times New Roman"/>
              <a:ea typeface="Times New Roman"/>
              <a:cs typeface="Times New Roman"/>
              <a:sym typeface="Times New Roman"/>
            </a:endParaRPr>
          </a:p>
          <a:p>
            <a:pPr marL="0" indent="0">
              <a:spcBef>
                <a:spcPts val="2133"/>
              </a:spcBef>
              <a:buNone/>
            </a:pPr>
            <a:endParaRPr sz="3200">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AutoNum type="arabicPeriod"/>
            </a:pPr>
            <a:r>
              <a:rPr lang="en" sz="3200" i="1">
                <a:solidFill>
                  <a:srgbClr val="000000"/>
                </a:solidFill>
                <a:latin typeface="Times New Roman"/>
                <a:ea typeface="Times New Roman"/>
                <a:cs typeface="Times New Roman"/>
                <a:sym typeface="Times New Roman"/>
              </a:rPr>
              <a:t>d/dx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c</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a:t>
            </a:r>
            <a:r>
              <a:rPr lang="en" sz="3200">
                <a:solidFill>
                  <a:srgbClr val="000000"/>
                </a:solidFill>
                <a:latin typeface="Times New Roman"/>
                <a:ea typeface="Times New Roman"/>
                <a:cs typeface="Times New Roman"/>
                <a:sym typeface="Times New Roman"/>
              </a:rPr>
              <a:t>0, where </a:t>
            </a:r>
            <a:r>
              <a:rPr lang="en" sz="3200" i="1">
                <a:solidFill>
                  <a:srgbClr val="000000"/>
                </a:solidFill>
                <a:latin typeface="Times New Roman"/>
                <a:ea typeface="Times New Roman"/>
                <a:cs typeface="Times New Roman"/>
                <a:sym typeface="Times New Roman"/>
              </a:rPr>
              <a:t>c</a:t>
            </a:r>
            <a:r>
              <a:rPr lang="en" sz="3200">
                <a:solidFill>
                  <a:srgbClr val="000000"/>
                </a:solidFill>
                <a:latin typeface="Times New Roman"/>
                <a:ea typeface="Times New Roman"/>
                <a:cs typeface="Times New Roman"/>
                <a:sym typeface="Times New Roman"/>
              </a:rPr>
              <a:t> is a constant.</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7793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Derivative of a Constant</a:t>
            </a:r>
            <a:endParaRPr>
              <a:latin typeface="Times New Roman"/>
              <a:ea typeface="Times New Roman"/>
              <a:cs typeface="Times New Roman"/>
              <a:sym typeface="Times New Roman"/>
            </a:endParaRPr>
          </a:p>
        </p:txBody>
      </p:sp>
      <p:sp>
        <p:nvSpPr>
          <p:cNvPr id="547" name="Google Shape;547;p9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solidFill>
                  <a:srgbClr val="000000"/>
                </a:solidFill>
                <a:latin typeface="Times New Roman"/>
                <a:ea typeface="Times New Roman"/>
                <a:cs typeface="Times New Roman"/>
                <a:sym typeface="Times New Roman"/>
              </a:rPr>
              <a:t>The expression </a:t>
            </a:r>
            <a:r>
              <a:rPr lang="en" sz="3200" i="1">
                <a:solidFill>
                  <a:srgbClr val="000000"/>
                </a:solidFill>
                <a:latin typeface="Times New Roman"/>
                <a:ea typeface="Times New Roman"/>
                <a:cs typeface="Times New Roman"/>
                <a:sym typeface="Times New Roman"/>
              </a:rPr>
              <a:t>d/dx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c</a:t>
            </a:r>
            <a:r>
              <a:rPr lang="en" sz="3200">
                <a:solidFill>
                  <a:srgbClr val="000000"/>
                </a:solidFill>
                <a:latin typeface="Times New Roman"/>
                <a:ea typeface="Times New Roman"/>
                <a:cs typeface="Times New Roman"/>
                <a:sym typeface="Times New Roman"/>
              </a:rPr>
              <a:t>), represent the rate of change of the constant function, </a:t>
            </a:r>
            <a:r>
              <a:rPr lang="en" sz="3200" i="1">
                <a:solidFill>
                  <a:srgbClr val="000000"/>
                </a:solidFill>
                <a:latin typeface="Times New Roman"/>
                <a:ea typeface="Times New Roman"/>
                <a:cs typeface="Times New Roman"/>
                <a:sym typeface="Times New Roman"/>
              </a:rPr>
              <a:t>f</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c</a:t>
            </a:r>
            <a:r>
              <a:rPr lang="en" sz="3200">
                <a:solidFill>
                  <a:srgbClr val="000000"/>
                </a:solidFill>
                <a:latin typeface="Times New Roman"/>
                <a:ea typeface="Times New Roman"/>
                <a:cs typeface="Times New Roman"/>
                <a:sym typeface="Times New Roman"/>
              </a:rPr>
              <a:t>. For example, consider </a:t>
            </a:r>
            <a:r>
              <a:rPr lang="en" sz="3200" i="1">
                <a:solidFill>
                  <a:srgbClr val="000000"/>
                </a:solidFill>
                <a:latin typeface="Times New Roman"/>
                <a:ea typeface="Times New Roman"/>
                <a:cs typeface="Times New Roman"/>
                <a:sym typeface="Times New Roman"/>
              </a:rPr>
              <a:t>f</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x</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a:t>
            </a:r>
            <a:r>
              <a:rPr lang="en" sz="3200">
                <a:solidFill>
                  <a:srgbClr val="000000"/>
                </a:solidFill>
                <a:latin typeface="Times New Roman"/>
                <a:ea typeface="Times New Roman"/>
                <a:cs typeface="Times New Roman"/>
                <a:sym typeface="Times New Roman"/>
              </a:rPr>
              <a:t>3.</a:t>
            </a:r>
            <a:endParaRPr sz="3200">
              <a:solidFill>
                <a:srgbClr val="000000"/>
              </a:solidFill>
              <a:latin typeface="Times New Roman"/>
              <a:ea typeface="Times New Roman"/>
              <a:cs typeface="Times New Roman"/>
              <a:sym typeface="Times New Roman"/>
            </a:endParaRPr>
          </a:p>
        </p:txBody>
      </p:sp>
      <p:pic>
        <p:nvPicPr>
          <p:cNvPr id="548" name="Google Shape;548;p94"/>
          <p:cNvPicPr preferRelativeResize="0"/>
          <p:nvPr/>
        </p:nvPicPr>
        <p:blipFill>
          <a:blip r:embed="rId3">
            <a:alphaModFix/>
          </a:blip>
          <a:stretch>
            <a:fillRect/>
          </a:stretch>
        </p:blipFill>
        <p:spPr>
          <a:xfrm>
            <a:off x="4470401" y="3448365"/>
            <a:ext cx="2817967" cy="2654000"/>
          </a:xfrm>
          <a:prstGeom prst="rect">
            <a:avLst/>
          </a:prstGeom>
          <a:noFill/>
          <a:ln>
            <a:noFill/>
          </a:ln>
        </p:spPr>
      </p:pic>
    </p:spTree>
    <p:extLst>
      <p:ext uri="{BB962C8B-B14F-4D97-AF65-F5344CB8AC3E}">
        <p14:creationId xmlns:p14="http://schemas.microsoft.com/office/powerpoint/2010/main" val="286535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9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Infecteds</a:t>
            </a:r>
            <a:endParaRPr>
              <a:latin typeface="Times New Roman"/>
              <a:ea typeface="Times New Roman"/>
              <a:cs typeface="Times New Roman"/>
              <a:sym typeface="Times New Roman"/>
            </a:endParaRPr>
          </a:p>
        </p:txBody>
      </p:sp>
      <p:sp>
        <p:nvSpPr>
          <p:cNvPr id="554" name="Google Shape;554;p9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gn="ctr">
              <a:buNone/>
            </a:pPr>
            <a:r>
              <a:rPr lang="en" sz="3200" i="1">
                <a:solidFill>
                  <a:srgbClr val="000000"/>
                </a:solidFill>
                <a:latin typeface="Times New Roman"/>
                <a:ea typeface="Times New Roman"/>
                <a:cs typeface="Times New Roman"/>
                <a:sym typeface="Times New Roman"/>
              </a:rPr>
              <a:t>S</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I</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R</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N</a:t>
            </a:r>
            <a:endParaRPr sz="3200" i="1">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d/dt[</a:t>
            </a:r>
            <a:r>
              <a:rPr lang="en" sz="3200">
                <a:solidFill>
                  <a:srgbClr val="000000"/>
                </a:solidFill>
                <a:latin typeface="Times New Roman"/>
                <a:ea typeface="Times New Roman"/>
                <a:cs typeface="Times New Roman"/>
                <a:sym typeface="Times New Roman"/>
              </a:rPr>
              <a:t>S(</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I</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R</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d/dt</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N</a:t>
            </a:r>
            <a:r>
              <a:rPr lang="en" sz="3200">
                <a:solidFill>
                  <a:srgbClr val="000000"/>
                </a:solidFill>
                <a:latin typeface="Times New Roman"/>
                <a:ea typeface="Times New Roman"/>
                <a:cs typeface="Times New Roman"/>
                <a:sym typeface="Times New Roman"/>
              </a:rPr>
              <a:t>]</a:t>
            </a:r>
            <a:endParaRPr sz="3200">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dS/dt + dI/dt + dR/dt = </a:t>
            </a:r>
            <a:r>
              <a:rPr lang="en" sz="3200">
                <a:solidFill>
                  <a:srgbClr val="000000"/>
                </a:solidFill>
                <a:latin typeface="Times New Roman"/>
                <a:ea typeface="Times New Roman"/>
                <a:cs typeface="Times New Roman"/>
                <a:sym typeface="Times New Roman"/>
              </a:rPr>
              <a:t>0</a:t>
            </a:r>
            <a:endParaRPr sz="3200">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dI/dt = -dS/dt - dR/dt</a:t>
            </a:r>
            <a:endParaRPr sz="3200" i="1">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dI/dt = -</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-rSI</a:t>
            </a:r>
            <a:r>
              <a:rPr lang="en" sz="3200">
                <a:solidFill>
                  <a:srgbClr val="000000"/>
                </a:solidFill>
                <a:latin typeface="Times New Roman"/>
                <a:ea typeface="Times New Roman"/>
                <a:cs typeface="Times New Roman"/>
                <a:sym typeface="Times New Roman"/>
              </a:rPr>
              <a:t>)</a:t>
            </a:r>
            <a:r>
              <a:rPr lang="en" sz="3200" i="1">
                <a:solidFill>
                  <a:srgbClr val="000000"/>
                </a:solidFill>
                <a:latin typeface="Times New Roman"/>
                <a:ea typeface="Times New Roman"/>
                <a:cs typeface="Times New Roman"/>
                <a:sym typeface="Times New Roman"/>
              </a:rPr>
              <a:t> - aI</a:t>
            </a:r>
            <a:endParaRPr sz="3200" i="1">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sz="3200" i="1">
                <a:solidFill>
                  <a:srgbClr val="000000"/>
                </a:solidFill>
                <a:latin typeface="Times New Roman"/>
                <a:ea typeface="Times New Roman"/>
                <a:cs typeface="Times New Roman"/>
                <a:sym typeface="Times New Roman"/>
              </a:rPr>
              <a:t>dI/dt = rSI - aI</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60958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SIR Model</a:t>
            </a:r>
            <a:endParaRPr>
              <a:latin typeface="Times New Roman"/>
              <a:ea typeface="Times New Roman"/>
              <a:cs typeface="Times New Roman"/>
              <a:sym typeface="Times New Roman"/>
            </a:endParaRPr>
          </a:p>
        </p:txBody>
      </p:sp>
      <p:sp>
        <p:nvSpPr>
          <p:cNvPr id="560" name="Google Shape;560;p9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sz="3200" i="1">
              <a:solidFill>
                <a:srgbClr val="000000"/>
              </a:solidFill>
              <a:latin typeface="Times New Roman"/>
              <a:ea typeface="Times New Roman"/>
              <a:cs typeface="Times New Roman"/>
              <a:sym typeface="Times New Roman"/>
            </a:endParaRPr>
          </a:p>
          <a:p>
            <a:pPr marL="0" indent="0">
              <a:spcBef>
                <a:spcPts val="2133"/>
              </a:spcBef>
              <a:buNone/>
            </a:pPr>
            <a:endParaRPr sz="3200" i="1">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dS/dt = -rSI</a:t>
            </a:r>
            <a:endParaRPr sz="3200" i="1">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dI/dt = rSI - aI</a:t>
            </a:r>
            <a:endParaRPr sz="3200" i="1">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dR/dt = aI</a:t>
            </a:r>
            <a:endParaRPr sz="3200" i="1">
              <a:solidFill>
                <a:srgbClr val="000000"/>
              </a:solidFill>
              <a:latin typeface="Times New Roman"/>
              <a:ea typeface="Times New Roman"/>
              <a:cs typeface="Times New Roman"/>
              <a:sym typeface="Times New Roman"/>
            </a:endParaRPr>
          </a:p>
          <a:p>
            <a:pPr marL="0" indent="0" algn="ctr">
              <a:spcBef>
                <a:spcPts val="2133"/>
              </a:spcBef>
              <a:spcAft>
                <a:spcPts val="2133"/>
              </a:spcAft>
              <a:buClr>
                <a:schemeClr val="dk1"/>
              </a:buClr>
              <a:buSzPts val="1100"/>
              <a:buNone/>
            </a:pPr>
            <a:endParaRPr sz="3200" i="1">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36137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7"/>
          <p:cNvSpPr txBox="1">
            <a:spLocks noGrp="1"/>
          </p:cNvSpPr>
          <p:nvPr>
            <p:ph type="ctrTitle"/>
          </p:nvPr>
        </p:nvSpPr>
        <p:spPr>
          <a:xfrm>
            <a:off x="415600" y="992767"/>
            <a:ext cx="11360800" cy="2194800"/>
          </a:xfrm>
          <a:prstGeom prst="rect">
            <a:avLst/>
          </a:prstGeom>
        </p:spPr>
        <p:txBody>
          <a:bodyPr spcFirstLastPara="1" vert="horz" wrap="square" lIns="121900" tIns="121900" rIns="121900" bIns="121900" rtlCol="0" anchor="b" anchorCtr="0">
            <a:noAutofit/>
          </a:bodyPr>
          <a:lstStyle/>
          <a:p>
            <a:pPr>
              <a:spcBef>
                <a:spcPts val="0"/>
              </a:spcBef>
            </a:pPr>
            <a:r>
              <a:rPr lang="en">
                <a:latin typeface="Times New Roman"/>
                <a:ea typeface="Times New Roman"/>
                <a:cs typeface="Times New Roman"/>
                <a:sym typeface="Times New Roman"/>
              </a:rPr>
              <a:t>Go with the Flow! </a:t>
            </a:r>
            <a:endParaRPr>
              <a:latin typeface="Times New Roman"/>
              <a:ea typeface="Times New Roman"/>
              <a:cs typeface="Times New Roman"/>
              <a:sym typeface="Times New Roman"/>
            </a:endParaRPr>
          </a:p>
          <a:p>
            <a:pPr>
              <a:spcBef>
                <a:spcPts val="0"/>
              </a:spcBef>
            </a:pPr>
            <a:r>
              <a:rPr lang="en">
                <a:latin typeface="Times New Roman"/>
                <a:ea typeface="Times New Roman"/>
                <a:cs typeface="Times New Roman"/>
                <a:sym typeface="Times New Roman"/>
              </a:rPr>
              <a:t>Fluid Dynamics </a:t>
            </a:r>
            <a:endParaRPr>
              <a:latin typeface="Times New Roman"/>
              <a:ea typeface="Times New Roman"/>
              <a:cs typeface="Times New Roman"/>
              <a:sym typeface="Times New Roman"/>
            </a:endParaRPr>
          </a:p>
        </p:txBody>
      </p:sp>
      <p:sp>
        <p:nvSpPr>
          <p:cNvPr id="566" name="Google Shape;566;p97"/>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buClr>
                <a:schemeClr val="dk1"/>
              </a:buClr>
              <a:buSzPts val="1100"/>
            </a:pPr>
            <a:r>
              <a:rPr lang="en">
                <a:solidFill>
                  <a:schemeClr val="dk1"/>
                </a:solidFill>
                <a:latin typeface="Times New Roman"/>
                <a:ea typeface="Times New Roman"/>
                <a:cs typeface="Times New Roman"/>
                <a:sym typeface="Times New Roman"/>
              </a:rPr>
              <a:t>Class 4: Partial Differential Equations (Part 1)</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706593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Topics</a:t>
            </a:r>
            <a:endParaRPr/>
          </a:p>
        </p:txBody>
      </p:sp>
      <p:sp>
        <p:nvSpPr>
          <p:cNvPr id="572" name="Google Shape;572;p9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r>
              <a:rPr lang="en"/>
              <a:t>Partial derivatives</a:t>
            </a:r>
            <a:endParaRPr/>
          </a:p>
          <a:p>
            <a:r>
              <a:rPr lang="en"/>
              <a:t>1D laplacian</a:t>
            </a:r>
            <a:endParaRPr/>
          </a:p>
          <a:p>
            <a:r>
              <a:rPr lang="en"/>
              <a:t>1D finite difference method</a:t>
            </a:r>
            <a:endParaRPr/>
          </a:p>
          <a:p>
            <a:r>
              <a:rPr lang="en"/>
              <a:t>Numerical solutions to linear systems of equations</a:t>
            </a:r>
            <a:endParaRPr/>
          </a:p>
        </p:txBody>
      </p:sp>
    </p:spTree>
    <p:extLst>
      <p:ext uri="{BB962C8B-B14F-4D97-AF65-F5344CB8AC3E}">
        <p14:creationId xmlns:p14="http://schemas.microsoft.com/office/powerpoint/2010/main" val="119862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9"/>
          <p:cNvSpPr txBox="1">
            <a:spLocks noGrp="1"/>
          </p:cNvSpPr>
          <p:nvPr>
            <p:ph type="ctrTitle"/>
          </p:nvPr>
        </p:nvSpPr>
        <p:spPr>
          <a:xfrm>
            <a:off x="415600" y="992767"/>
            <a:ext cx="11360800" cy="2194800"/>
          </a:xfrm>
          <a:prstGeom prst="rect">
            <a:avLst/>
          </a:prstGeom>
        </p:spPr>
        <p:txBody>
          <a:bodyPr spcFirstLastPara="1" vert="horz" wrap="square" lIns="121900" tIns="121900" rIns="121900" bIns="121900" rtlCol="0" anchor="b" anchorCtr="0">
            <a:noAutofit/>
          </a:bodyPr>
          <a:lstStyle/>
          <a:p>
            <a:pPr>
              <a:spcBef>
                <a:spcPts val="0"/>
              </a:spcBef>
            </a:pPr>
            <a:r>
              <a:rPr lang="en">
                <a:latin typeface="Times New Roman"/>
                <a:ea typeface="Times New Roman"/>
                <a:cs typeface="Times New Roman"/>
                <a:sym typeface="Times New Roman"/>
              </a:rPr>
              <a:t>Go with the Flow! </a:t>
            </a:r>
            <a:endParaRPr>
              <a:latin typeface="Times New Roman"/>
              <a:ea typeface="Times New Roman"/>
              <a:cs typeface="Times New Roman"/>
              <a:sym typeface="Times New Roman"/>
            </a:endParaRPr>
          </a:p>
          <a:p>
            <a:pPr>
              <a:spcBef>
                <a:spcPts val="0"/>
              </a:spcBef>
            </a:pPr>
            <a:r>
              <a:rPr lang="en">
                <a:latin typeface="Times New Roman"/>
                <a:ea typeface="Times New Roman"/>
                <a:cs typeface="Times New Roman"/>
                <a:sym typeface="Times New Roman"/>
              </a:rPr>
              <a:t>Fluid Dynamics </a:t>
            </a:r>
            <a:endParaRPr>
              <a:latin typeface="Times New Roman"/>
              <a:ea typeface="Times New Roman"/>
              <a:cs typeface="Times New Roman"/>
              <a:sym typeface="Times New Roman"/>
            </a:endParaRPr>
          </a:p>
        </p:txBody>
      </p:sp>
      <p:sp>
        <p:nvSpPr>
          <p:cNvPr id="578" name="Google Shape;578;p99"/>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buClr>
                <a:schemeClr val="dk1"/>
              </a:buClr>
              <a:buSzPts val="1100"/>
            </a:pPr>
            <a:r>
              <a:rPr lang="en">
                <a:solidFill>
                  <a:schemeClr val="dk1"/>
                </a:solidFill>
                <a:latin typeface="Times New Roman"/>
                <a:ea typeface="Times New Roman"/>
                <a:cs typeface="Times New Roman"/>
                <a:sym typeface="Times New Roman"/>
              </a:rPr>
              <a:t>Class 5: Partial Differential Equations (Part 2)</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51461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0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Topics</a:t>
            </a:r>
            <a:endParaRPr dirty="0"/>
          </a:p>
        </p:txBody>
      </p:sp>
      <p:sp>
        <p:nvSpPr>
          <p:cNvPr id="584" name="Google Shape;584;p100"/>
          <p:cNvSpPr txBox="1">
            <a:spLocks noGrp="1"/>
          </p:cNvSpPr>
          <p:nvPr>
            <p:ph type="body" idx="1"/>
          </p:nvPr>
        </p:nvSpPr>
        <p:spPr>
          <a:xfrm>
            <a:off x="380067" y="1536633"/>
            <a:ext cx="11360800" cy="4555200"/>
          </a:xfrm>
          <a:prstGeom prst="rect">
            <a:avLst/>
          </a:prstGeom>
        </p:spPr>
        <p:txBody>
          <a:bodyPr spcFirstLastPara="1" vert="horz" wrap="square" lIns="121900" tIns="121900" rIns="121900" bIns="121900" rtlCol="0" anchor="t" anchorCtr="0">
            <a:noAutofit/>
          </a:bodyPr>
          <a:lstStyle/>
          <a:p>
            <a:r>
              <a:rPr lang="en" dirty="0"/>
              <a:t>2D Laplacian</a:t>
            </a:r>
            <a:endParaRPr dirty="0"/>
          </a:p>
          <a:p>
            <a:r>
              <a:rPr lang="en" dirty="0"/>
              <a:t>2D Finite difference method</a:t>
            </a:r>
            <a:endParaRPr lang="en-US" dirty="0"/>
          </a:p>
          <a:p>
            <a:r>
              <a:rPr lang="en-US" dirty="0"/>
              <a:t>Numerical solutions</a:t>
            </a:r>
          </a:p>
        </p:txBody>
      </p:sp>
    </p:spTree>
    <p:extLst>
      <p:ext uri="{BB962C8B-B14F-4D97-AF65-F5344CB8AC3E}">
        <p14:creationId xmlns:p14="http://schemas.microsoft.com/office/powerpoint/2010/main" val="398654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a:latin typeface="Times New Roman"/>
                <a:ea typeface="Times New Roman"/>
                <a:cs typeface="Times New Roman"/>
                <a:sym typeface="Times New Roman"/>
              </a:rPr>
              <a:t>Scenario #1: Bram Stoker's "Dracula"</a:t>
            </a:r>
            <a:endParaRPr sz="3200">
              <a:solidFill>
                <a:schemeClr val="dk2"/>
              </a:solidFill>
            </a:endParaRPr>
          </a:p>
        </p:txBody>
      </p:sp>
      <p:sp>
        <p:nvSpPr>
          <p:cNvPr id="375" name="Google Shape;375;p65"/>
          <p:cNvSpPr txBox="1">
            <a:spLocks noGrp="1"/>
          </p:cNvSpPr>
          <p:nvPr>
            <p:ph type="body" idx="1"/>
          </p:nvPr>
        </p:nvSpPr>
        <p:spPr>
          <a:xfrm>
            <a:off x="415600" y="1536633"/>
            <a:ext cx="11360800" cy="4805200"/>
          </a:xfrm>
          <a:prstGeom prst="rect">
            <a:avLst/>
          </a:prstGeom>
        </p:spPr>
        <p:txBody>
          <a:bodyPr spcFirstLastPara="1" vert="horz" wrap="square" lIns="121900" tIns="121900" rIns="121900" bIns="121900" rtlCol="0" anchor="t" anchorCtr="0">
            <a:noAutofit/>
          </a:bodyPr>
          <a:lstStyle/>
          <a:p>
            <a:pPr marL="0" indent="0">
              <a:buNone/>
            </a:pPr>
            <a:r>
              <a:rPr lang="en" sz="2667">
                <a:solidFill>
                  <a:srgbClr val="000000"/>
                </a:solidFill>
                <a:latin typeface="Times New Roman"/>
                <a:ea typeface="Times New Roman"/>
                <a:cs typeface="Times New Roman"/>
                <a:sym typeface="Times New Roman"/>
              </a:rPr>
              <a:t>Let </a:t>
            </a:r>
            <a:r>
              <a:rPr lang="en" sz="2667" i="1">
                <a:solidFill>
                  <a:srgbClr val="000000"/>
                </a:solidFill>
                <a:latin typeface="Times New Roman"/>
                <a:ea typeface="Times New Roman"/>
                <a:cs typeface="Times New Roman"/>
                <a:sym typeface="Times New Roman"/>
              </a:rPr>
              <a:t>h</a:t>
            </a:r>
            <a:r>
              <a:rPr lang="en" sz="2667">
                <a:solidFill>
                  <a:srgbClr val="000000"/>
                </a:solidFill>
                <a:latin typeface="Times New Roman"/>
                <a:ea typeface="Times New Roman"/>
                <a:cs typeface="Times New Roman"/>
                <a:sym typeface="Times New Roman"/>
              </a:rPr>
              <a:t>(</a:t>
            </a:r>
            <a:r>
              <a:rPr lang="en" sz="2667" i="1">
                <a:solidFill>
                  <a:srgbClr val="000000"/>
                </a:solidFill>
                <a:latin typeface="Times New Roman"/>
                <a:ea typeface="Times New Roman"/>
                <a:cs typeface="Times New Roman"/>
                <a:sym typeface="Times New Roman"/>
              </a:rPr>
              <a:t>t</a:t>
            </a:r>
            <a:r>
              <a:rPr lang="en" sz="2667">
                <a:solidFill>
                  <a:srgbClr val="000000"/>
                </a:solidFill>
                <a:latin typeface="Times New Roman"/>
                <a:ea typeface="Times New Roman"/>
                <a:cs typeface="Times New Roman"/>
                <a:sym typeface="Times New Roman"/>
              </a:rPr>
              <a:t>) and </a:t>
            </a:r>
            <a:r>
              <a:rPr lang="en" sz="2667" i="1">
                <a:solidFill>
                  <a:srgbClr val="000000"/>
                </a:solidFill>
                <a:latin typeface="Times New Roman"/>
                <a:ea typeface="Times New Roman"/>
                <a:cs typeface="Times New Roman"/>
                <a:sym typeface="Times New Roman"/>
              </a:rPr>
              <a:t>v</a:t>
            </a:r>
            <a:r>
              <a:rPr lang="en" sz="2667">
                <a:solidFill>
                  <a:srgbClr val="000000"/>
                </a:solidFill>
                <a:latin typeface="Times New Roman"/>
                <a:ea typeface="Times New Roman"/>
                <a:cs typeface="Times New Roman"/>
                <a:sym typeface="Times New Roman"/>
              </a:rPr>
              <a:t>(</a:t>
            </a:r>
            <a:r>
              <a:rPr lang="en" sz="2667" i="1">
                <a:solidFill>
                  <a:srgbClr val="000000"/>
                </a:solidFill>
                <a:latin typeface="Times New Roman"/>
                <a:ea typeface="Times New Roman"/>
                <a:cs typeface="Times New Roman"/>
                <a:sym typeface="Times New Roman"/>
              </a:rPr>
              <a:t>t</a:t>
            </a:r>
            <a:r>
              <a:rPr lang="en" sz="2667">
                <a:solidFill>
                  <a:srgbClr val="000000"/>
                </a:solidFill>
                <a:latin typeface="Times New Roman"/>
                <a:ea typeface="Times New Roman"/>
                <a:cs typeface="Times New Roman"/>
                <a:sym typeface="Times New Roman"/>
              </a:rPr>
              <a:t>) be the population of humans and vampires respectively at time t. </a:t>
            </a:r>
            <a:endParaRPr sz="2667">
              <a:solidFill>
                <a:srgbClr val="000000"/>
              </a:solidFill>
              <a:latin typeface="Times New Roman"/>
              <a:ea typeface="Times New Roman"/>
              <a:cs typeface="Times New Roman"/>
              <a:sym typeface="Times New Roman"/>
            </a:endParaRPr>
          </a:p>
          <a:p>
            <a:pPr marL="0" indent="0" algn="ctr">
              <a:spcBef>
                <a:spcPts val="2133"/>
              </a:spcBef>
              <a:buNone/>
            </a:pPr>
            <a:r>
              <a:rPr lang="en" sz="2667" i="1">
                <a:solidFill>
                  <a:srgbClr val="000000"/>
                </a:solidFill>
                <a:latin typeface="Times New Roman"/>
                <a:ea typeface="Times New Roman"/>
                <a:cs typeface="Times New Roman"/>
                <a:sym typeface="Times New Roman"/>
              </a:rPr>
              <a:t>dh/dt = -ahv     dv/dt = ahv</a:t>
            </a:r>
            <a:endParaRPr sz="2667" i="1">
              <a:solidFill>
                <a:srgbClr val="000000"/>
              </a:solidFill>
              <a:latin typeface="Times New Roman"/>
              <a:ea typeface="Times New Roman"/>
              <a:cs typeface="Times New Roman"/>
              <a:sym typeface="Times New Roman"/>
            </a:endParaRPr>
          </a:p>
          <a:p>
            <a:pPr marL="0" indent="0">
              <a:spcBef>
                <a:spcPts val="2133"/>
              </a:spcBef>
              <a:buNone/>
            </a:pPr>
            <a:r>
              <a:rPr lang="en" sz="2667">
                <a:solidFill>
                  <a:srgbClr val="000000"/>
                </a:solidFill>
                <a:latin typeface="Times New Roman"/>
                <a:ea typeface="Times New Roman"/>
                <a:cs typeface="Times New Roman"/>
                <a:sym typeface="Times New Roman"/>
              </a:rPr>
              <a:t>What should </a:t>
            </a:r>
            <a:r>
              <a:rPr lang="en" sz="2667" i="1">
                <a:solidFill>
                  <a:srgbClr val="000000"/>
                </a:solidFill>
                <a:latin typeface="Times New Roman"/>
                <a:ea typeface="Times New Roman"/>
                <a:cs typeface="Times New Roman"/>
                <a:sym typeface="Times New Roman"/>
              </a:rPr>
              <a:t>a</a:t>
            </a:r>
            <a:r>
              <a:rPr lang="en" sz="2667">
                <a:solidFill>
                  <a:srgbClr val="000000"/>
                </a:solidFill>
                <a:latin typeface="Times New Roman"/>
                <a:ea typeface="Times New Roman"/>
                <a:cs typeface="Times New Roman"/>
                <a:sym typeface="Times New Roman"/>
              </a:rPr>
              <a:t> be? </a:t>
            </a:r>
            <a:endParaRPr sz="2667">
              <a:solidFill>
                <a:srgbClr val="000000"/>
              </a:solidFill>
              <a:latin typeface="Times New Roman"/>
              <a:ea typeface="Times New Roman"/>
              <a:cs typeface="Times New Roman"/>
              <a:sym typeface="Times New Roman"/>
            </a:endParaRPr>
          </a:p>
          <a:p>
            <a:pPr marL="0" indent="0">
              <a:spcBef>
                <a:spcPts val="2133"/>
              </a:spcBef>
              <a:buNone/>
            </a:pPr>
            <a:r>
              <a:rPr lang="en" sz="2667">
                <a:solidFill>
                  <a:srgbClr val="000000"/>
                </a:solidFill>
                <a:latin typeface="Times New Roman"/>
                <a:ea typeface="Times New Roman"/>
                <a:cs typeface="Times New Roman"/>
                <a:sym typeface="Times New Roman"/>
              </a:rPr>
              <a:t>Stoker's novel was published in 1897, when the world population was 1.65 billion.</a:t>
            </a:r>
            <a:endParaRPr sz="2667">
              <a:solidFill>
                <a:srgbClr val="000000"/>
              </a:solidFill>
              <a:latin typeface="Times New Roman"/>
              <a:ea typeface="Times New Roman"/>
              <a:cs typeface="Times New Roman"/>
              <a:sym typeface="Times New Roman"/>
            </a:endParaRPr>
          </a:p>
          <a:p>
            <a:pPr marL="0" indent="0" algn="ctr">
              <a:spcBef>
                <a:spcPts val="2133"/>
              </a:spcBef>
              <a:buNone/>
            </a:pPr>
            <a:r>
              <a:rPr lang="en" sz="2667" i="1">
                <a:solidFill>
                  <a:srgbClr val="000000"/>
                </a:solidFill>
                <a:latin typeface="Times New Roman"/>
                <a:ea typeface="Times New Roman"/>
                <a:cs typeface="Times New Roman"/>
                <a:sym typeface="Times New Roman"/>
              </a:rPr>
              <a:t>h</a:t>
            </a:r>
            <a:r>
              <a:rPr lang="en" sz="2667">
                <a:solidFill>
                  <a:srgbClr val="000000"/>
                </a:solidFill>
                <a:latin typeface="Times New Roman"/>
                <a:ea typeface="Times New Roman"/>
                <a:cs typeface="Times New Roman"/>
                <a:sym typeface="Times New Roman"/>
              </a:rPr>
              <a:t>(0) = 1.65 ✕ 10</a:t>
            </a:r>
            <a:r>
              <a:rPr lang="en" sz="2667" baseline="30000">
                <a:solidFill>
                  <a:srgbClr val="000000"/>
                </a:solidFill>
                <a:latin typeface="Times New Roman"/>
                <a:ea typeface="Times New Roman"/>
                <a:cs typeface="Times New Roman"/>
                <a:sym typeface="Times New Roman"/>
              </a:rPr>
              <a:t>9</a:t>
            </a:r>
            <a:endParaRPr sz="2667" baseline="30000">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sz="2667" i="1">
                <a:solidFill>
                  <a:srgbClr val="000000"/>
                </a:solidFill>
                <a:latin typeface="Times New Roman"/>
                <a:ea typeface="Times New Roman"/>
                <a:cs typeface="Times New Roman"/>
                <a:sym typeface="Times New Roman"/>
              </a:rPr>
              <a:t>v</a:t>
            </a:r>
            <a:r>
              <a:rPr lang="en" sz="2667">
                <a:solidFill>
                  <a:srgbClr val="000000"/>
                </a:solidFill>
                <a:latin typeface="Times New Roman"/>
                <a:ea typeface="Times New Roman"/>
                <a:cs typeface="Times New Roman"/>
                <a:sym typeface="Times New Roman"/>
              </a:rPr>
              <a:t>(0) = 1</a:t>
            </a:r>
            <a:endParaRPr sz="2667">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4155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01"/>
          <p:cNvSpPr txBox="1">
            <a:spLocks noGrp="1"/>
          </p:cNvSpPr>
          <p:nvPr>
            <p:ph type="ctrTitle"/>
          </p:nvPr>
        </p:nvSpPr>
        <p:spPr>
          <a:xfrm>
            <a:off x="415600" y="992767"/>
            <a:ext cx="11360800" cy="2194800"/>
          </a:xfrm>
          <a:prstGeom prst="rect">
            <a:avLst/>
          </a:prstGeom>
        </p:spPr>
        <p:txBody>
          <a:bodyPr spcFirstLastPara="1" vert="horz" wrap="square" lIns="121900" tIns="121900" rIns="121900" bIns="121900" rtlCol="0" anchor="b" anchorCtr="0">
            <a:noAutofit/>
          </a:bodyPr>
          <a:lstStyle/>
          <a:p>
            <a:pPr>
              <a:spcBef>
                <a:spcPts val="0"/>
              </a:spcBef>
              <a:buClr>
                <a:schemeClr val="dk1"/>
              </a:buClr>
              <a:buSzPts val="1100"/>
            </a:pPr>
            <a:r>
              <a:rPr lang="en">
                <a:latin typeface="Times New Roman"/>
                <a:ea typeface="Times New Roman"/>
                <a:cs typeface="Times New Roman"/>
                <a:sym typeface="Times New Roman"/>
              </a:rPr>
              <a:t>Go with the Flow! </a:t>
            </a:r>
            <a:endParaRPr>
              <a:latin typeface="Times New Roman"/>
              <a:ea typeface="Times New Roman"/>
              <a:cs typeface="Times New Roman"/>
              <a:sym typeface="Times New Roman"/>
            </a:endParaRPr>
          </a:p>
          <a:p>
            <a:pPr>
              <a:spcBef>
                <a:spcPts val="0"/>
              </a:spcBef>
            </a:pPr>
            <a:r>
              <a:rPr lang="en">
                <a:latin typeface="Times New Roman"/>
                <a:ea typeface="Times New Roman"/>
                <a:cs typeface="Times New Roman"/>
                <a:sym typeface="Times New Roman"/>
              </a:rPr>
              <a:t>Fluid Dynamics </a:t>
            </a:r>
            <a:endParaRPr/>
          </a:p>
        </p:txBody>
      </p:sp>
      <p:sp>
        <p:nvSpPr>
          <p:cNvPr id="590" name="Google Shape;590;p101"/>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buClr>
                <a:schemeClr val="dk1"/>
              </a:buClr>
              <a:buSzPts val="1100"/>
            </a:pPr>
            <a:r>
              <a:rPr lang="en">
                <a:solidFill>
                  <a:schemeClr val="dk1"/>
                </a:solidFill>
                <a:latin typeface="Times New Roman"/>
                <a:ea typeface="Times New Roman"/>
                <a:cs typeface="Times New Roman"/>
                <a:sym typeface="Times New Roman"/>
              </a:rPr>
              <a:t>Class 6: Fluid Dynamics</a:t>
            </a:r>
            <a:endParaRPr>
              <a:latin typeface="Times New Roman"/>
              <a:ea typeface="Times New Roman"/>
              <a:cs typeface="Times New Roman"/>
              <a:sym typeface="Times New Roman"/>
            </a:endParaRPr>
          </a:p>
          <a:p>
            <a:pPr>
              <a:spcBef>
                <a:spcPts val="0"/>
              </a:spcBef>
            </a:pPr>
            <a:endParaRPr>
              <a:solidFill>
                <a:schemeClr val="dk1"/>
              </a:solidFill>
            </a:endParaRPr>
          </a:p>
        </p:txBody>
      </p:sp>
    </p:spTree>
    <p:extLst>
      <p:ext uri="{BB962C8B-B14F-4D97-AF65-F5344CB8AC3E}">
        <p14:creationId xmlns:p14="http://schemas.microsoft.com/office/powerpoint/2010/main" val="182704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0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Fluid Variables in 3D</a:t>
            </a:r>
            <a:endParaRPr>
              <a:latin typeface="Times New Roman"/>
              <a:ea typeface="Times New Roman"/>
              <a:cs typeface="Times New Roman"/>
              <a:sym typeface="Times New Roman"/>
            </a:endParaRPr>
          </a:p>
        </p:txBody>
      </p:sp>
      <p:sp>
        <p:nvSpPr>
          <p:cNvPr id="596" name="Google Shape;596;p10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1867">
                <a:solidFill>
                  <a:srgbClr val="000000"/>
                </a:solidFill>
                <a:latin typeface="Times New Roman"/>
                <a:ea typeface="Times New Roman"/>
                <a:cs typeface="Times New Roman"/>
                <a:sym typeface="Times New Roman"/>
              </a:rPr>
              <a:t>We would like to know the velocity of the fluid at points (x,y,z) in our domain and the pressure, viscosity, and density of the fluid denoted by the following.</a:t>
            </a:r>
            <a:endParaRPr sz="1867">
              <a:solidFill>
                <a:srgbClr val="000000"/>
              </a:solidFill>
              <a:latin typeface="Times New Roman"/>
              <a:ea typeface="Times New Roman"/>
              <a:cs typeface="Times New Roman"/>
              <a:sym typeface="Times New Roman"/>
            </a:endParaRPr>
          </a:p>
          <a:p>
            <a:pPr marL="0" indent="0" algn="ctr">
              <a:spcBef>
                <a:spcPts val="2133"/>
              </a:spcBef>
              <a:buNone/>
            </a:pPr>
            <a:r>
              <a:rPr lang="en" sz="1867" i="1">
                <a:solidFill>
                  <a:srgbClr val="000000"/>
                </a:solidFill>
                <a:latin typeface="Times New Roman"/>
                <a:ea typeface="Times New Roman"/>
                <a:cs typeface="Times New Roman"/>
                <a:sym typeface="Times New Roman"/>
              </a:rPr>
              <a:t>u</a:t>
            </a:r>
            <a:r>
              <a:rPr lang="en" sz="1867">
                <a:solidFill>
                  <a:srgbClr val="000000"/>
                </a:solidFill>
                <a:latin typeface="Times New Roman"/>
                <a:ea typeface="Times New Roman"/>
                <a:cs typeface="Times New Roman"/>
                <a:sym typeface="Times New Roman"/>
              </a:rPr>
              <a:t>(</a:t>
            </a:r>
            <a:r>
              <a:rPr lang="en" sz="1867" i="1">
                <a:solidFill>
                  <a:srgbClr val="000000"/>
                </a:solidFill>
                <a:latin typeface="Times New Roman"/>
                <a:ea typeface="Times New Roman"/>
                <a:cs typeface="Times New Roman"/>
                <a:sym typeface="Times New Roman"/>
              </a:rPr>
              <a:t>x</a:t>
            </a:r>
            <a:r>
              <a:rPr lang="en" sz="1867">
                <a:solidFill>
                  <a:srgbClr val="000000"/>
                </a:solidFill>
                <a:latin typeface="Times New Roman"/>
                <a:ea typeface="Times New Roman"/>
                <a:cs typeface="Times New Roman"/>
                <a:sym typeface="Times New Roman"/>
              </a:rPr>
              <a:t>,</a:t>
            </a:r>
            <a:r>
              <a:rPr lang="en" sz="1867" i="1">
                <a:solidFill>
                  <a:srgbClr val="000000"/>
                </a:solidFill>
                <a:latin typeface="Times New Roman"/>
                <a:ea typeface="Times New Roman"/>
                <a:cs typeface="Times New Roman"/>
                <a:sym typeface="Times New Roman"/>
              </a:rPr>
              <a:t>y</a:t>
            </a:r>
            <a:r>
              <a:rPr lang="en" sz="1867">
                <a:solidFill>
                  <a:srgbClr val="000000"/>
                </a:solidFill>
                <a:latin typeface="Times New Roman"/>
                <a:ea typeface="Times New Roman"/>
                <a:cs typeface="Times New Roman"/>
                <a:sym typeface="Times New Roman"/>
              </a:rPr>
              <a:t>,</a:t>
            </a:r>
            <a:r>
              <a:rPr lang="en" sz="1867" i="1">
                <a:solidFill>
                  <a:srgbClr val="000000"/>
                </a:solidFill>
                <a:latin typeface="Times New Roman"/>
                <a:ea typeface="Times New Roman"/>
                <a:cs typeface="Times New Roman"/>
                <a:sym typeface="Times New Roman"/>
              </a:rPr>
              <a:t>z</a:t>
            </a:r>
            <a:r>
              <a:rPr lang="en" sz="1867">
                <a:solidFill>
                  <a:srgbClr val="000000"/>
                </a:solidFill>
                <a:latin typeface="Times New Roman"/>
                <a:ea typeface="Times New Roman"/>
                <a:cs typeface="Times New Roman"/>
                <a:sym typeface="Times New Roman"/>
              </a:rPr>
              <a:t>,</a:t>
            </a:r>
            <a:r>
              <a:rPr lang="en" sz="1867" i="1">
                <a:solidFill>
                  <a:srgbClr val="000000"/>
                </a:solidFill>
                <a:latin typeface="Times New Roman"/>
                <a:ea typeface="Times New Roman"/>
                <a:cs typeface="Times New Roman"/>
                <a:sym typeface="Times New Roman"/>
              </a:rPr>
              <a:t>t</a:t>
            </a:r>
            <a:r>
              <a:rPr lang="en" sz="1867">
                <a:solidFill>
                  <a:srgbClr val="000000"/>
                </a:solidFill>
                <a:latin typeface="Times New Roman"/>
                <a:ea typeface="Times New Roman"/>
                <a:cs typeface="Times New Roman"/>
                <a:sym typeface="Times New Roman"/>
              </a:rPr>
              <a:t>) = velocity in the </a:t>
            </a:r>
            <a:r>
              <a:rPr lang="en" sz="1867" i="1">
                <a:solidFill>
                  <a:srgbClr val="000000"/>
                </a:solidFill>
                <a:latin typeface="Times New Roman"/>
                <a:ea typeface="Times New Roman"/>
                <a:cs typeface="Times New Roman"/>
                <a:sym typeface="Times New Roman"/>
              </a:rPr>
              <a:t>x</a:t>
            </a:r>
            <a:r>
              <a:rPr lang="en" sz="1867">
                <a:solidFill>
                  <a:srgbClr val="000000"/>
                </a:solidFill>
                <a:latin typeface="Times New Roman"/>
                <a:ea typeface="Times New Roman"/>
                <a:cs typeface="Times New Roman"/>
                <a:sym typeface="Times New Roman"/>
              </a:rPr>
              <a:t> direction</a:t>
            </a:r>
            <a:endParaRPr sz="1867">
              <a:solidFill>
                <a:srgbClr val="000000"/>
              </a:solidFill>
              <a:latin typeface="Times New Roman"/>
              <a:ea typeface="Times New Roman"/>
              <a:cs typeface="Times New Roman"/>
              <a:sym typeface="Times New Roman"/>
            </a:endParaRPr>
          </a:p>
          <a:p>
            <a:pPr marL="0" indent="0" algn="ctr">
              <a:spcBef>
                <a:spcPts val="2133"/>
              </a:spcBef>
              <a:buNone/>
            </a:pPr>
            <a:r>
              <a:rPr lang="en" sz="1867" i="1">
                <a:solidFill>
                  <a:srgbClr val="000000"/>
                </a:solidFill>
                <a:latin typeface="Times New Roman"/>
                <a:ea typeface="Times New Roman"/>
                <a:cs typeface="Times New Roman"/>
                <a:sym typeface="Times New Roman"/>
              </a:rPr>
              <a:t>v</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x</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y</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z</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t</a:t>
            </a:r>
            <a:r>
              <a:rPr lang="en" sz="1867">
                <a:solidFill>
                  <a:schemeClr val="dk1"/>
                </a:solidFill>
                <a:latin typeface="Times New Roman"/>
                <a:ea typeface="Times New Roman"/>
                <a:cs typeface="Times New Roman"/>
                <a:sym typeface="Times New Roman"/>
              </a:rPr>
              <a:t>)</a:t>
            </a:r>
            <a:r>
              <a:rPr lang="en" sz="1867">
                <a:solidFill>
                  <a:srgbClr val="000000"/>
                </a:solidFill>
                <a:latin typeface="Times New Roman"/>
                <a:ea typeface="Times New Roman"/>
                <a:cs typeface="Times New Roman"/>
                <a:sym typeface="Times New Roman"/>
              </a:rPr>
              <a:t> = velocity in the </a:t>
            </a:r>
            <a:r>
              <a:rPr lang="en" sz="1867" i="1">
                <a:solidFill>
                  <a:srgbClr val="000000"/>
                </a:solidFill>
                <a:latin typeface="Times New Roman"/>
                <a:ea typeface="Times New Roman"/>
                <a:cs typeface="Times New Roman"/>
                <a:sym typeface="Times New Roman"/>
              </a:rPr>
              <a:t>y</a:t>
            </a:r>
            <a:r>
              <a:rPr lang="en" sz="1867">
                <a:solidFill>
                  <a:srgbClr val="000000"/>
                </a:solidFill>
                <a:latin typeface="Times New Roman"/>
                <a:ea typeface="Times New Roman"/>
                <a:cs typeface="Times New Roman"/>
                <a:sym typeface="Times New Roman"/>
              </a:rPr>
              <a:t> direction</a:t>
            </a:r>
            <a:endParaRPr sz="1867">
              <a:solidFill>
                <a:srgbClr val="000000"/>
              </a:solidFill>
              <a:latin typeface="Times New Roman"/>
              <a:ea typeface="Times New Roman"/>
              <a:cs typeface="Times New Roman"/>
              <a:sym typeface="Times New Roman"/>
            </a:endParaRPr>
          </a:p>
          <a:p>
            <a:pPr marL="0" indent="0" algn="ctr">
              <a:spcBef>
                <a:spcPts val="2133"/>
              </a:spcBef>
              <a:buClr>
                <a:schemeClr val="dk1"/>
              </a:buClr>
              <a:buSzPts val="1100"/>
              <a:buNone/>
            </a:pPr>
            <a:r>
              <a:rPr lang="en" sz="1867" i="1">
                <a:solidFill>
                  <a:srgbClr val="000000"/>
                </a:solidFill>
                <a:latin typeface="Times New Roman"/>
                <a:ea typeface="Times New Roman"/>
                <a:cs typeface="Times New Roman"/>
                <a:sym typeface="Times New Roman"/>
              </a:rPr>
              <a:t>w</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x</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y</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z</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t</a:t>
            </a:r>
            <a:r>
              <a:rPr lang="en" sz="1867">
                <a:solidFill>
                  <a:schemeClr val="dk1"/>
                </a:solidFill>
                <a:latin typeface="Times New Roman"/>
                <a:ea typeface="Times New Roman"/>
                <a:cs typeface="Times New Roman"/>
                <a:sym typeface="Times New Roman"/>
              </a:rPr>
              <a:t>)</a:t>
            </a:r>
            <a:r>
              <a:rPr lang="en" sz="1867">
                <a:solidFill>
                  <a:srgbClr val="000000"/>
                </a:solidFill>
                <a:latin typeface="Times New Roman"/>
                <a:ea typeface="Times New Roman"/>
                <a:cs typeface="Times New Roman"/>
                <a:sym typeface="Times New Roman"/>
              </a:rPr>
              <a:t> = velocity in the </a:t>
            </a:r>
            <a:r>
              <a:rPr lang="en" sz="1867" i="1">
                <a:solidFill>
                  <a:srgbClr val="000000"/>
                </a:solidFill>
                <a:latin typeface="Times New Roman"/>
                <a:ea typeface="Times New Roman"/>
                <a:cs typeface="Times New Roman"/>
                <a:sym typeface="Times New Roman"/>
              </a:rPr>
              <a:t>z</a:t>
            </a:r>
            <a:r>
              <a:rPr lang="en" sz="1867">
                <a:solidFill>
                  <a:srgbClr val="000000"/>
                </a:solidFill>
                <a:latin typeface="Times New Roman"/>
                <a:ea typeface="Times New Roman"/>
                <a:cs typeface="Times New Roman"/>
                <a:sym typeface="Times New Roman"/>
              </a:rPr>
              <a:t> direction</a:t>
            </a:r>
            <a:endParaRPr sz="1867">
              <a:solidFill>
                <a:srgbClr val="000000"/>
              </a:solidFill>
              <a:latin typeface="Times New Roman"/>
              <a:ea typeface="Times New Roman"/>
              <a:cs typeface="Times New Roman"/>
              <a:sym typeface="Times New Roman"/>
            </a:endParaRPr>
          </a:p>
          <a:p>
            <a:pPr marL="0" indent="0" algn="ctr">
              <a:spcBef>
                <a:spcPts val="2133"/>
              </a:spcBef>
              <a:buNone/>
            </a:pPr>
            <a:r>
              <a:rPr lang="en" sz="1867" i="1">
                <a:solidFill>
                  <a:srgbClr val="000000"/>
                </a:solidFill>
                <a:latin typeface="Times New Roman"/>
                <a:ea typeface="Times New Roman"/>
                <a:cs typeface="Times New Roman"/>
                <a:sym typeface="Times New Roman"/>
              </a:rPr>
              <a:t>p</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x</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y</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z</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t</a:t>
            </a:r>
            <a:r>
              <a:rPr lang="en" sz="1867">
                <a:solidFill>
                  <a:schemeClr val="dk1"/>
                </a:solidFill>
                <a:latin typeface="Times New Roman"/>
                <a:ea typeface="Times New Roman"/>
                <a:cs typeface="Times New Roman"/>
                <a:sym typeface="Times New Roman"/>
              </a:rPr>
              <a:t>) </a:t>
            </a:r>
            <a:r>
              <a:rPr lang="en" sz="1867">
                <a:solidFill>
                  <a:srgbClr val="000000"/>
                </a:solidFill>
                <a:latin typeface="Times New Roman"/>
                <a:ea typeface="Times New Roman"/>
                <a:cs typeface="Times New Roman"/>
                <a:sym typeface="Times New Roman"/>
              </a:rPr>
              <a:t>= pressure of the fluid</a:t>
            </a:r>
            <a:endParaRPr sz="1867">
              <a:solidFill>
                <a:srgbClr val="000000"/>
              </a:solidFill>
              <a:latin typeface="Times New Roman"/>
              <a:ea typeface="Times New Roman"/>
              <a:cs typeface="Times New Roman"/>
              <a:sym typeface="Times New Roman"/>
            </a:endParaRPr>
          </a:p>
          <a:p>
            <a:pPr marL="0" indent="0" algn="ctr">
              <a:spcBef>
                <a:spcPts val="2133"/>
              </a:spcBef>
              <a:buNone/>
            </a:pPr>
            <a:r>
              <a:rPr lang="en" sz="1867" i="1">
                <a:solidFill>
                  <a:srgbClr val="000000"/>
                </a:solidFill>
                <a:latin typeface="Times New Roman"/>
                <a:ea typeface="Times New Roman"/>
                <a:cs typeface="Times New Roman"/>
                <a:sym typeface="Times New Roman"/>
              </a:rPr>
              <a:t>ρ</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x</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y</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z</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t</a:t>
            </a:r>
            <a:r>
              <a:rPr lang="en" sz="1867">
                <a:solidFill>
                  <a:schemeClr val="dk1"/>
                </a:solidFill>
                <a:latin typeface="Times New Roman"/>
                <a:ea typeface="Times New Roman"/>
                <a:cs typeface="Times New Roman"/>
                <a:sym typeface="Times New Roman"/>
              </a:rPr>
              <a:t>)</a:t>
            </a:r>
            <a:r>
              <a:rPr lang="en" sz="1867" i="1">
                <a:solidFill>
                  <a:srgbClr val="000000"/>
                </a:solidFill>
                <a:latin typeface="Times New Roman"/>
                <a:ea typeface="Times New Roman"/>
                <a:cs typeface="Times New Roman"/>
                <a:sym typeface="Times New Roman"/>
              </a:rPr>
              <a:t> = </a:t>
            </a:r>
            <a:r>
              <a:rPr lang="en" sz="1867">
                <a:solidFill>
                  <a:srgbClr val="000000"/>
                </a:solidFill>
                <a:latin typeface="Times New Roman"/>
                <a:ea typeface="Times New Roman"/>
                <a:cs typeface="Times New Roman"/>
                <a:sym typeface="Times New Roman"/>
              </a:rPr>
              <a:t>density of the fluid</a:t>
            </a:r>
            <a:endParaRPr sz="1867">
              <a:solidFill>
                <a:srgbClr val="000000"/>
              </a:solidFill>
              <a:latin typeface="Times New Roman"/>
              <a:ea typeface="Times New Roman"/>
              <a:cs typeface="Times New Roman"/>
              <a:sym typeface="Times New Roman"/>
            </a:endParaRPr>
          </a:p>
          <a:p>
            <a:pPr marL="0" indent="0" algn="ctr">
              <a:spcBef>
                <a:spcPts val="2133"/>
              </a:spcBef>
              <a:buNone/>
            </a:pPr>
            <a:r>
              <a:rPr lang="en" sz="1867" i="1">
                <a:solidFill>
                  <a:srgbClr val="000000"/>
                </a:solidFill>
                <a:latin typeface="Times New Roman"/>
                <a:ea typeface="Times New Roman"/>
                <a:cs typeface="Times New Roman"/>
                <a:sym typeface="Times New Roman"/>
              </a:rPr>
              <a:t>μ</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x</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y</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z</a:t>
            </a:r>
            <a:r>
              <a:rPr lang="en" sz="1867">
                <a:solidFill>
                  <a:schemeClr val="dk1"/>
                </a:solidFill>
                <a:latin typeface="Times New Roman"/>
                <a:ea typeface="Times New Roman"/>
                <a:cs typeface="Times New Roman"/>
                <a:sym typeface="Times New Roman"/>
              </a:rPr>
              <a:t>,</a:t>
            </a:r>
            <a:r>
              <a:rPr lang="en" sz="1867" i="1">
                <a:solidFill>
                  <a:schemeClr val="dk1"/>
                </a:solidFill>
                <a:latin typeface="Times New Roman"/>
                <a:ea typeface="Times New Roman"/>
                <a:cs typeface="Times New Roman"/>
                <a:sym typeface="Times New Roman"/>
              </a:rPr>
              <a:t>t</a:t>
            </a:r>
            <a:r>
              <a:rPr lang="en" sz="1867">
                <a:solidFill>
                  <a:schemeClr val="dk1"/>
                </a:solidFill>
                <a:latin typeface="Times New Roman"/>
                <a:ea typeface="Times New Roman"/>
                <a:cs typeface="Times New Roman"/>
                <a:sym typeface="Times New Roman"/>
              </a:rPr>
              <a:t>) </a:t>
            </a:r>
            <a:r>
              <a:rPr lang="en" sz="1867" i="1">
                <a:solidFill>
                  <a:srgbClr val="000000"/>
                </a:solidFill>
                <a:latin typeface="Times New Roman"/>
                <a:ea typeface="Times New Roman"/>
                <a:cs typeface="Times New Roman"/>
                <a:sym typeface="Times New Roman"/>
              </a:rPr>
              <a:t>= </a:t>
            </a:r>
            <a:r>
              <a:rPr lang="en" sz="1867">
                <a:solidFill>
                  <a:srgbClr val="000000"/>
                </a:solidFill>
                <a:latin typeface="Times New Roman"/>
                <a:ea typeface="Times New Roman"/>
                <a:cs typeface="Times New Roman"/>
                <a:sym typeface="Times New Roman"/>
              </a:rPr>
              <a:t>viscosity of the fluid </a:t>
            </a:r>
            <a:endParaRPr sz="1867">
              <a:solidFill>
                <a:srgbClr val="000000"/>
              </a:solidFill>
              <a:latin typeface="Times New Roman"/>
              <a:ea typeface="Times New Roman"/>
              <a:cs typeface="Times New Roman"/>
              <a:sym typeface="Times New Roman"/>
            </a:endParaRPr>
          </a:p>
          <a:p>
            <a:pPr marL="0" indent="0">
              <a:spcBef>
                <a:spcPts val="2133"/>
              </a:spcBef>
              <a:buClr>
                <a:schemeClr val="dk1"/>
              </a:buClr>
              <a:buSzPts val="1100"/>
              <a:buNone/>
            </a:pPr>
            <a:r>
              <a:rPr lang="en" sz="1867">
                <a:solidFill>
                  <a:srgbClr val="000000"/>
                </a:solidFill>
                <a:latin typeface="Times New Roman"/>
                <a:ea typeface="Times New Roman"/>
                <a:cs typeface="Times New Roman"/>
                <a:sym typeface="Times New Roman"/>
              </a:rPr>
              <a:t>For many application, the density and viscosity are assumed to be constant. </a:t>
            </a:r>
            <a:endParaRPr sz="1867">
              <a:solidFill>
                <a:srgbClr val="000000"/>
              </a:solidFill>
              <a:latin typeface="Times New Roman"/>
              <a:ea typeface="Times New Roman"/>
              <a:cs typeface="Times New Roman"/>
              <a:sym typeface="Times New Roman"/>
            </a:endParaRPr>
          </a:p>
          <a:p>
            <a:pPr marL="0" indent="0">
              <a:spcBef>
                <a:spcPts val="2133"/>
              </a:spcBef>
              <a:buNone/>
            </a:pPr>
            <a:endParaRPr sz="1867">
              <a:solidFill>
                <a:srgbClr val="000000"/>
              </a:solidFill>
              <a:latin typeface="Times New Roman"/>
              <a:ea typeface="Times New Roman"/>
              <a:cs typeface="Times New Roman"/>
              <a:sym typeface="Times New Roman"/>
            </a:endParaRPr>
          </a:p>
          <a:p>
            <a:pPr marL="0" indent="0">
              <a:spcBef>
                <a:spcPts val="2133"/>
              </a:spcBef>
              <a:spcAft>
                <a:spcPts val="2133"/>
              </a:spcAft>
              <a:buNone/>
            </a:pPr>
            <a:endParaRPr sz="1867">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163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0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Reynolds Number</a:t>
            </a:r>
            <a:endParaRPr>
              <a:solidFill>
                <a:srgbClr val="000000"/>
              </a:solidFill>
              <a:latin typeface="Times New Roman"/>
              <a:ea typeface="Times New Roman"/>
              <a:cs typeface="Times New Roman"/>
              <a:sym typeface="Times New Roman"/>
            </a:endParaRPr>
          </a:p>
        </p:txBody>
      </p:sp>
      <p:sp>
        <p:nvSpPr>
          <p:cNvPr id="602" name="Google Shape;602;p10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287859" indent="0" algn="ctr">
              <a:spcBef>
                <a:spcPts val="267"/>
              </a:spcBef>
              <a:buNone/>
            </a:pPr>
            <a:r>
              <a:rPr lang="en">
                <a:solidFill>
                  <a:srgbClr val="000000"/>
                </a:solidFill>
                <a:highlight>
                  <a:srgbClr val="FFFFFF"/>
                </a:highlight>
                <a:latin typeface="Times New Roman"/>
                <a:ea typeface="Times New Roman"/>
                <a:cs typeface="Times New Roman"/>
                <a:sym typeface="Times New Roman"/>
              </a:rPr>
              <a:t>Re = </a:t>
            </a:r>
            <a:r>
              <a:rPr lang="en" i="1">
                <a:solidFill>
                  <a:srgbClr val="000000"/>
                </a:solidFill>
                <a:latin typeface="Times New Roman"/>
                <a:ea typeface="Times New Roman"/>
                <a:cs typeface="Times New Roman"/>
                <a:sym typeface="Times New Roman"/>
              </a:rPr>
              <a:t>ρuL/μ</a:t>
            </a:r>
            <a:r>
              <a:rPr lang="en">
                <a:solidFill>
                  <a:srgbClr val="000000"/>
                </a:solidFill>
                <a:latin typeface="Times New Roman"/>
                <a:ea typeface="Times New Roman"/>
                <a:cs typeface="Times New Roman"/>
                <a:sym typeface="Times New Roman"/>
              </a:rPr>
              <a:t> </a:t>
            </a:r>
            <a:endParaRPr>
              <a:solidFill>
                <a:srgbClr val="000000"/>
              </a:solidFill>
              <a:highlight>
                <a:srgbClr val="FFFFFF"/>
              </a:highlight>
              <a:latin typeface="Times New Roman"/>
              <a:ea typeface="Times New Roman"/>
              <a:cs typeface="Times New Roman"/>
              <a:sym typeface="Times New Roman"/>
            </a:endParaRPr>
          </a:p>
          <a:p>
            <a:pPr marL="0" indent="0">
              <a:spcBef>
                <a:spcPts val="933"/>
              </a:spcBef>
              <a:buNone/>
            </a:pPr>
            <a:endParaRPr>
              <a:solidFill>
                <a:srgbClr val="000000"/>
              </a:solidFill>
              <a:latin typeface="Times New Roman"/>
              <a:ea typeface="Times New Roman"/>
              <a:cs typeface="Times New Roman"/>
              <a:sym typeface="Times New Roman"/>
            </a:endParaRPr>
          </a:p>
          <a:p>
            <a:pPr marL="914377">
              <a:spcBef>
                <a:spcPts val="800"/>
              </a:spcBef>
              <a:buClr>
                <a:srgbClr val="000000"/>
              </a:buClr>
              <a:buFont typeface="Times New Roman"/>
              <a:buChar char="●"/>
            </a:pPr>
            <a:r>
              <a:rPr lang="en" i="1">
                <a:solidFill>
                  <a:srgbClr val="000000"/>
                </a:solidFill>
                <a:latin typeface="Times New Roman"/>
                <a:ea typeface="Times New Roman"/>
                <a:cs typeface="Times New Roman"/>
                <a:sym typeface="Times New Roman"/>
              </a:rPr>
              <a:t>ρ</a:t>
            </a:r>
            <a:r>
              <a:rPr lang="en">
                <a:solidFill>
                  <a:srgbClr val="000000"/>
                </a:solidFill>
                <a:latin typeface="Times New Roman"/>
                <a:ea typeface="Times New Roman"/>
                <a:cs typeface="Times New Roman"/>
                <a:sym typeface="Times New Roman"/>
              </a:rPr>
              <a:t> is the density of the fluid (kg/m</a:t>
            </a:r>
            <a:r>
              <a:rPr lang="en" baseline="30000">
                <a:solidFill>
                  <a:srgbClr val="000000"/>
                </a:solidFill>
                <a:latin typeface="Times New Roman"/>
                <a:ea typeface="Times New Roman"/>
                <a:cs typeface="Times New Roman"/>
                <a:sym typeface="Times New Roman"/>
              </a:rPr>
              <a:t>3</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marL="914377">
              <a:buClr>
                <a:srgbClr val="000000"/>
              </a:buClr>
              <a:buFont typeface="Times New Roman"/>
              <a:buChar char="●"/>
            </a:pPr>
            <a:r>
              <a:rPr lang="en" i="1">
                <a:solidFill>
                  <a:srgbClr val="000000"/>
                </a:solidFill>
                <a:latin typeface="Times New Roman"/>
                <a:ea typeface="Times New Roman"/>
                <a:cs typeface="Times New Roman"/>
                <a:sym typeface="Times New Roman"/>
              </a:rPr>
              <a:t>u</a:t>
            </a:r>
            <a:r>
              <a:rPr lang="en">
                <a:solidFill>
                  <a:srgbClr val="000000"/>
                </a:solidFill>
                <a:latin typeface="Times New Roman"/>
                <a:ea typeface="Times New Roman"/>
                <a:cs typeface="Times New Roman"/>
                <a:sym typeface="Times New Roman"/>
              </a:rPr>
              <a:t> is the velocity of the fluid with respect to the object (m/s)</a:t>
            </a:r>
            <a:endParaRPr>
              <a:solidFill>
                <a:srgbClr val="000000"/>
              </a:solidFill>
              <a:latin typeface="Times New Roman"/>
              <a:ea typeface="Times New Roman"/>
              <a:cs typeface="Times New Roman"/>
              <a:sym typeface="Times New Roman"/>
            </a:endParaRPr>
          </a:p>
          <a:p>
            <a:pPr marL="914377">
              <a:buClr>
                <a:srgbClr val="000000"/>
              </a:buClr>
              <a:buFont typeface="Times New Roman"/>
              <a:buChar char="●"/>
            </a:pPr>
            <a:r>
              <a:rPr lang="en" i="1">
                <a:solidFill>
                  <a:srgbClr val="000000"/>
                </a:solidFill>
                <a:latin typeface="Times New Roman"/>
                <a:ea typeface="Times New Roman"/>
                <a:cs typeface="Times New Roman"/>
                <a:sym typeface="Times New Roman"/>
              </a:rPr>
              <a:t>L</a:t>
            </a:r>
            <a:r>
              <a:rPr lang="en">
                <a:solidFill>
                  <a:srgbClr val="000000"/>
                </a:solidFill>
                <a:latin typeface="Times New Roman"/>
                <a:ea typeface="Times New Roman"/>
                <a:cs typeface="Times New Roman"/>
                <a:sym typeface="Times New Roman"/>
              </a:rPr>
              <a:t> is a characteristic linear dimension (m)</a:t>
            </a:r>
            <a:endParaRPr>
              <a:solidFill>
                <a:srgbClr val="000000"/>
              </a:solidFill>
              <a:latin typeface="Times New Roman"/>
              <a:ea typeface="Times New Roman"/>
              <a:cs typeface="Times New Roman"/>
              <a:sym typeface="Times New Roman"/>
            </a:endParaRPr>
          </a:p>
          <a:p>
            <a:pPr marL="914377">
              <a:buClr>
                <a:srgbClr val="000000"/>
              </a:buClr>
              <a:buFont typeface="Times New Roman"/>
              <a:buChar char="●"/>
            </a:pPr>
            <a:r>
              <a:rPr lang="en" i="1">
                <a:solidFill>
                  <a:srgbClr val="000000"/>
                </a:solidFill>
                <a:latin typeface="Times New Roman"/>
                <a:ea typeface="Times New Roman"/>
                <a:cs typeface="Times New Roman"/>
                <a:sym typeface="Times New Roman"/>
              </a:rPr>
              <a:t>μ</a:t>
            </a:r>
            <a:r>
              <a:rPr lang="en">
                <a:solidFill>
                  <a:srgbClr val="000000"/>
                </a:solidFill>
                <a:latin typeface="Times New Roman"/>
                <a:ea typeface="Times New Roman"/>
                <a:cs typeface="Times New Roman"/>
                <a:sym typeface="Times New Roman"/>
              </a:rPr>
              <a:t> is the dynamic viscosity of the fluid (kg/m·s)</a:t>
            </a:r>
            <a:endParaRPr>
              <a:solidFill>
                <a:srgbClr val="000000"/>
              </a:solidFill>
              <a:latin typeface="Times New Roman"/>
              <a:ea typeface="Times New Roman"/>
              <a:cs typeface="Times New Roman"/>
              <a:sym typeface="Times New Roman"/>
            </a:endParaRPr>
          </a:p>
          <a:p>
            <a:pPr indent="0">
              <a:spcBef>
                <a:spcPts val="800"/>
              </a:spcBef>
              <a:buNone/>
            </a:pPr>
            <a:endParaRPr>
              <a:solidFill>
                <a:srgbClr val="000000"/>
              </a:solidFill>
              <a:latin typeface="Times New Roman"/>
              <a:ea typeface="Times New Roman"/>
              <a:cs typeface="Times New Roman"/>
              <a:sym typeface="Times New Roman"/>
            </a:endParaRPr>
          </a:p>
          <a:p>
            <a:pPr marL="0" indent="0">
              <a:spcBef>
                <a:spcPts val="133"/>
              </a:spcBef>
              <a:spcAft>
                <a:spcPts val="2133"/>
              </a:spcAft>
              <a:buNone/>
            </a:pPr>
            <a:r>
              <a:rPr lang="en">
                <a:solidFill>
                  <a:srgbClr val="000000"/>
                </a:solidFill>
                <a:latin typeface="Times New Roman"/>
                <a:ea typeface="Times New Roman"/>
                <a:cs typeface="Times New Roman"/>
                <a:sym typeface="Times New Roman"/>
              </a:rPr>
              <a:t>It is a non-dimensional number that characterized the flow. </a:t>
            </a:r>
            <a:endParaRPr>
              <a:solidFill>
                <a:srgbClr val="000000"/>
              </a:solidFill>
              <a:latin typeface="Times New Roman"/>
              <a:ea typeface="Times New Roman"/>
              <a:cs typeface="Times New Roman"/>
              <a:sym typeface="Times New Roman"/>
            </a:endParaRPr>
          </a:p>
        </p:txBody>
      </p:sp>
      <p:pic>
        <p:nvPicPr>
          <p:cNvPr id="603" name="Google Shape;603;p103"/>
          <p:cNvPicPr preferRelativeResize="0"/>
          <p:nvPr/>
        </p:nvPicPr>
        <p:blipFill>
          <a:blip r:embed="rId3">
            <a:alphaModFix/>
          </a:blip>
          <a:stretch>
            <a:fillRect/>
          </a:stretch>
        </p:blipFill>
        <p:spPr>
          <a:xfrm>
            <a:off x="8117400" y="3783268"/>
            <a:ext cx="3809901" cy="2857433"/>
          </a:xfrm>
          <a:prstGeom prst="rect">
            <a:avLst/>
          </a:prstGeom>
          <a:noFill/>
          <a:ln>
            <a:noFill/>
          </a:ln>
        </p:spPr>
      </p:pic>
    </p:spTree>
    <p:extLst>
      <p:ext uri="{BB962C8B-B14F-4D97-AF65-F5344CB8AC3E}">
        <p14:creationId xmlns:p14="http://schemas.microsoft.com/office/powerpoint/2010/main" val="1275173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Reynolds Number</a:t>
            </a:r>
            <a:endParaRPr>
              <a:solidFill>
                <a:srgbClr val="000000"/>
              </a:solidFill>
              <a:latin typeface="Times New Roman"/>
              <a:ea typeface="Times New Roman"/>
              <a:cs typeface="Times New Roman"/>
              <a:sym typeface="Times New Roman"/>
            </a:endParaRPr>
          </a:p>
        </p:txBody>
      </p:sp>
      <p:pic>
        <p:nvPicPr>
          <p:cNvPr id="609" name="Google Shape;609;p104"/>
          <p:cNvPicPr preferRelativeResize="0"/>
          <p:nvPr/>
        </p:nvPicPr>
        <p:blipFill>
          <a:blip r:embed="rId3">
            <a:alphaModFix/>
          </a:blip>
          <a:stretch>
            <a:fillRect/>
          </a:stretch>
        </p:blipFill>
        <p:spPr>
          <a:xfrm>
            <a:off x="0" y="1552863"/>
            <a:ext cx="12191997" cy="5305140"/>
          </a:xfrm>
          <a:prstGeom prst="rect">
            <a:avLst/>
          </a:prstGeom>
          <a:noFill/>
          <a:ln>
            <a:noFill/>
          </a:ln>
        </p:spPr>
      </p:pic>
    </p:spTree>
    <p:extLst>
      <p:ext uri="{BB962C8B-B14F-4D97-AF65-F5344CB8AC3E}">
        <p14:creationId xmlns:p14="http://schemas.microsoft.com/office/powerpoint/2010/main" val="254408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Reynolds Number</a:t>
            </a:r>
            <a:endParaRPr>
              <a:solidFill>
                <a:srgbClr val="000000"/>
              </a:solidFill>
              <a:latin typeface="Times New Roman"/>
              <a:ea typeface="Times New Roman"/>
              <a:cs typeface="Times New Roman"/>
              <a:sym typeface="Times New Roman"/>
            </a:endParaRPr>
          </a:p>
        </p:txBody>
      </p:sp>
      <p:pic>
        <p:nvPicPr>
          <p:cNvPr id="615" name="Google Shape;615;p105" descr="The effect of Reynolds number on a 2D incompressible viscous flow around a cylinder. The flow field is color coded according to velocity.   A Python script using the Lattice Boltzmann method was used to solve for the flow. Fluid viscosity was varied to realize the different Reynolds numbers.  The Python script can be downloaded from&#10;http://wiki.palabos.org/numerics:codes" title="Effect of Reynolds Number on Fluid Flow around a Cylinder">
            <a:hlinkClick r:id="rId3"/>
          </p:cNvPr>
          <p:cNvPicPr preferRelativeResize="0"/>
          <p:nvPr/>
        </p:nvPicPr>
        <p:blipFill>
          <a:blip r:embed="rId4">
            <a:alphaModFix/>
          </a:blip>
          <a:stretch>
            <a:fillRect/>
          </a:stretch>
        </p:blipFill>
        <p:spPr>
          <a:xfrm>
            <a:off x="4476300" y="817234"/>
            <a:ext cx="7512501" cy="5634367"/>
          </a:xfrm>
          <a:prstGeom prst="rect">
            <a:avLst/>
          </a:prstGeom>
          <a:noFill/>
          <a:ln>
            <a:noFill/>
          </a:ln>
        </p:spPr>
      </p:pic>
      <p:sp>
        <p:nvSpPr>
          <p:cNvPr id="616" name="Google Shape;616;p105"/>
          <p:cNvSpPr txBox="1">
            <a:spLocks noGrp="1"/>
          </p:cNvSpPr>
          <p:nvPr>
            <p:ph type="body" idx="1"/>
          </p:nvPr>
        </p:nvSpPr>
        <p:spPr>
          <a:xfrm>
            <a:off x="213467" y="1594400"/>
            <a:ext cx="4190000" cy="4555200"/>
          </a:xfrm>
          <a:prstGeom prst="rect">
            <a:avLst/>
          </a:prstGeom>
        </p:spPr>
        <p:txBody>
          <a:bodyPr spcFirstLastPara="1" vert="horz" wrap="square" lIns="121900" tIns="121900" rIns="121900" bIns="121900" rtlCol="0" anchor="t" anchorCtr="0">
            <a:noAutofit/>
          </a:bodyPr>
          <a:lstStyle/>
          <a:p>
            <a:pPr marL="914377" indent="-423323">
              <a:spcBef>
                <a:spcPts val="800"/>
              </a:spcBef>
              <a:buClr>
                <a:srgbClr val="000000"/>
              </a:buClr>
              <a:buSzPts val="1400"/>
            </a:pPr>
            <a:r>
              <a:rPr lang="en" sz="1867" b="1">
                <a:solidFill>
                  <a:srgbClr val="000000"/>
                </a:solidFill>
                <a:latin typeface="Times New Roman"/>
                <a:ea typeface="Times New Roman"/>
                <a:cs typeface="Times New Roman"/>
                <a:sym typeface="Times New Roman"/>
              </a:rPr>
              <a:t>Laminar flow</a:t>
            </a:r>
            <a:r>
              <a:rPr lang="en" sz="1867">
                <a:solidFill>
                  <a:srgbClr val="000000"/>
                </a:solidFill>
                <a:latin typeface="Times New Roman"/>
                <a:ea typeface="Times New Roman"/>
                <a:cs typeface="Times New Roman"/>
                <a:sym typeface="Times New Roman"/>
              </a:rPr>
              <a:t> occurs at low Reynolds numbers, where viscous forces are dominant, and is characterized by smooth, constant fluid motion.</a:t>
            </a:r>
            <a:endParaRPr sz="1867">
              <a:solidFill>
                <a:srgbClr val="000000"/>
              </a:solidFill>
              <a:latin typeface="Times New Roman"/>
              <a:ea typeface="Times New Roman"/>
              <a:cs typeface="Times New Roman"/>
              <a:sym typeface="Times New Roman"/>
            </a:endParaRPr>
          </a:p>
          <a:p>
            <a:pPr indent="0">
              <a:spcBef>
                <a:spcPts val="800"/>
              </a:spcBef>
              <a:buNone/>
            </a:pPr>
            <a:endParaRPr sz="1867">
              <a:solidFill>
                <a:srgbClr val="000000"/>
              </a:solidFill>
              <a:latin typeface="Times New Roman"/>
              <a:ea typeface="Times New Roman"/>
              <a:cs typeface="Times New Roman"/>
              <a:sym typeface="Times New Roman"/>
            </a:endParaRPr>
          </a:p>
          <a:p>
            <a:pPr marL="914377" indent="-423323">
              <a:spcBef>
                <a:spcPts val="800"/>
              </a:spcBef>
              <a:buClr>
                <a:srgbClr val="000000"/>
              </a:buClr>
              <a:buSzPts val="1400"/>
            </a:pPr>
            <a:r>
              <a:rPr lang="en" sz="1867" b="1">
                <a:solidFill>
                  <a:srgbClr val="000000"/>
                </a:solidFill>
                <a:latin typeface="Times New Roman"/>
                <a:ea typeface="Times New Roman"/>
                <a:cs typeface="Times New Roman"/>
                <a:sym typeface="Times New Roman"/>
              </a:rPr>
              <a:t>Turbulent flow </a:t>
            </a:r>
            <a:r>
              <a:rPr lang="en" sz="1867">
                <a:solidFill>
                  <a:srgbClr val="000000"/>
                </a:solidFill>
                <a:latin typeface="Times New Roman"/>
                <a:ea typeface="Times New Roman"/>
                <a:cs typeface="Times New Roman"/>
                <a:sym typeface="Times New Roman"/>
              </a:rPr>
              <a:t>occurs at high Reynolds numbers and is dominated by inertial forces, which tend to produce chaotic eddies, vortices and other flow instabilities. </a:t>
            </a:r>
            <a:endParaRPr sz="1867">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543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Stokes or Creeping Flow</a:t>
            </a:r>
            <a:endParaRPr>
              <a:latin typeface="Times New Roman"/>
              <a:ea typeface="Times New Roman"/>
              <a:cs typeface="Times New Roman"/>
              <a:sym typeface="Times New Roman"/>
            </a:endParaRPr>
          </a:p>
        </p:txBody>
      </p:sp>
      <p:sp>
        <p:nvSpPr>
          <p:cNvPr id="622" name="Google Shape;622;p10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a:solidFill>
                  <a:srgbClr val="000000"/>
                </a:solidFill>
                <a:latin typeface="Times New Roman"/>
                <a:ea typeface="Times New Roman"/>
                <a:cs typeface="Times New Roman"/>
                <a:sym typeface="Times New Roman"/>
              </a:rPr>
              <a:t>At Low Reynolds Numbers (Re &lt;&lt; 1)  the flow can be described using Stokes equations.</a:t>
            </a:r>
            <a:endParaRPr sz="3200">
              <a:solidFill>
                <a:srgbClr val="000000"/>
              </a:solidFill>
              <a:latin typeface="Times New Roman"/>
              <a:ea typeface="Times New Roman"/>
              <a:cs typeface="Times New Roman"/>
              <a:sym typeface="Times New Roman"/>
            </a:endParaRPr>
          </a:p>
        </p:txBody>
      </p:sp>
      <p:pic>
        <p:nvPicPr>
          <p:cNvPr id="623" name="Google Shape;623;p106"/>
          <p:cNvPicPr preferRelativeResize="0"/>
          <p:nvPr/>
        </p:nvPicPr>
        <p:blipFill>
          <a:blip r:embed="rId3">
            <a:alphaModFix/>
          </a:blip>
          <a:stretch>
            <a:fillRect/>
          </a:stretch>
        </p:blipFill>
        <p:spPr>
          <a:xfrm>
            <a:off x="5731200" y="3069233"/>
            <a:ext cx="5638800" cy="3124200"/>
          </a:xfrm>
          <a:prstGeom prst="rect">
            <a:avLst/>
          </a:prstGeom>
          <a:noFill/>
          <a:ln>
            <a:noFill/>
          </a:ln>
        </p:spPr>
      </p:pic>
      <p:pic>
        <p:nvPicPr>
          <p:cNvPr id="624" name="Google Shape;624;p106"/>
          <p:cNvPicPr preferRelativeResize="0"/>
          <p:nvPr/>
        </p:nvPicPr>
        <p:blipFill>
          <a:blip r:embed="rId4">
            <a:alphaModFix/>
          </a:blip>
          <a:stretch>
            <a:fillRect/>
          </a:stretch>
        </p:blipFill>
        <p:spPr>
          <a:xfrm>
            <a:off x="1112000" y="3784336"/>
            <a:ext cx="3152067" cy="996200"/>
          </a:xfrm>
          <a:prstGeom prst="rect">
            <a:avLst/>
          </a:prstGeom>
          <a:noFill/>
          <a:ln>
            <a:noFill/>
          </a:ln>
        </p:spPr>
      </p:pic>
    </p:spTree>
    <p:extLst>
      <p:ext uri="{BB962C8B-B14F-4D97-AF65-F5344CB8AC3E}">
        <p14:creationId xmlns:p14="http://schemas.microsoft.com/office/powerpoint/2010/main" val="3916820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7"/>
          <p:cNvSpPr txBox="1">
            <a:spLocks noGrp="1"/>
          </p:cNvSpPr>
          <p:nvPr>
            <p:ph type="title"/>
          </p:nvPr>
        </p:nvSpPr>
        <p:spPr>
          <a:xfrm>
            <a:off x="6089300" y="593367"/>
            <a:ext cx="56872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Properties of Stokes Flow</a:t>
            </a:r>
            <a:endParaRPr>
              <a:latin typeface="Times New Roman"/>
              <a:ea typeface="Times New Roman"/>
              <a:cs typeface="Times New Roman"/>
              <a:sym typeface="Times New Roman"/>
            </a:endParaRPr>
          </a:p>
        </p:txBody>
      </p:sp>
      <p:sp>
        <p:nvSpPr>
          <p:cNvPr id="630" name="Google Shape;630;p107"/>
          <p:cNvSpPr txBox="1">
            <a:spLocks noGrp="1"/>
          </p:cNvSpPr>
          <p:nvPr>
            <p:ph type="body" idx="1"/>
          </p:nvPr>
        </p:nvSpPr>
        <p:spPr>
          <a:xfrm>
            <a:off x="226100" y="2855700"/>
            <a:ext cx="4958800" cy="3741600"/>
          </a:xfrm>
          <a:prstGeom prst="rect">
            <a:avLst/>
          </a:prstGeom>
        </p:spPr>
        <p:txBody>
          <a:bodyPr spcFirstLastPara="1" vert="horz" wrap="square" lIns="121900" tIns="121900" rIns="121900" bIns="121900" rtlCol="0" anchor="t" anchorCtr="0">
            <a:noAutofit/>
          </a:bodyPr>
          <a:lstStyle/>
          <a:p>
            <a:pPr marL="0" indent="0">
              <a:buNone/>
            </a:pPr>
            <a:r>
              <a:rPr lang="en" sz="1867" b="1">
                <a:solidFill>
                  <a:srgbClr val="000000"/>
                </a:solidFill>
                <a:highlight>
                  <a:srgbClr val="FFFFFF"/>
                </a:highlight>
                <a:latin typeface="Times New Roman"/>
                <a:ea typeface="Times New Roman"/>
                <a:cs typeface="Times New Roman"/>
                <a:sym typeface="Times New Roman"/>
              </a:rPr>
              <a:t>Instantaneity</a:t>
            </a:r>
            <a:r>
              <a:rPr lang="en" sz="1867">
                <a:solidFill>
                  <a:srgbClr val="000000"/>
                </a:solidFill>
                <a:latin typeface="Times New Roman"/>
                <a:ea typeface="Times New Roman"/>
                <a:cs typeface="Times New Roman"/>
                <a:sym typeface="Times New Roman"/>
              </a:rPr>
              <a:t>: </a:t>
            </a:r>
            <a:r>
              <a:rPr lang="en" sz="1867">
                <a:solidFill>
                  <a:srgbClr val="000000"/>
                </a:solidFill>
                <a:highlight>
                  <a:srgbClr val="FFFFFF"/>
                </a:highlight>
                <a:latin typeface="Times New Roman"/>
                <a:ea typeface="Times New Roman"/>
                <a:cs typeface="Times New Roman"/>
                <a:sym typeface="Times New Roman"/>
              </a:rPr>
              <a:t>A Stokes flow has no dependence on time other than through time-dependent boundary conditions or forces. The flow can be found without knowledge of the flow at any other time.</a:t>
            </a:r>
            <a:endParaRPr sz="1867">
              <a:solidFill>
                <a:srgbClr val="000000"/>
              </a:solidFill>
              <a:latin typeface="Times New Roman"/>
              <a:ea typeface="Times New Roman"/>
              <a:cs typeface="Times New Roman"/>
              <a:sym typeface="Times New Roman"/>
            </a:endParaRPr>
          </a:p>
          <a:p>
            <a:pPr marL="0" indent="0">
              <a:spcBef>
                <a:spcPts val="2133"/>
              </a:spcBef>
              <a:spcAft>
                <a:spcPts val="2133"/>
              </a:spcAft>
              <a:buNone/>
            </a:pPr>
            <a:r>
              <a:rPr lang="en" sz="1867" b="1">
                <a:solidFill>
                  <a:srgbClr val="000000"/>
                </a:solidFill>
                <a:latin typeface="Times New Roman"/>
                <a:ea typeface="Times New Roman"/>
                <a:cs typeface="Times New Roman"/>
                <a:sym typeface="Times New Roman"/>
              </a:rPr>
              <a:t>Irreversibility</a:t>
            </a:r>
            <a:r>
              <a:rPr lang="en" sz="1867">
                <a:solidFill>
                  <a:srgbClr val="000000"/>
                </a:solidFill>
                <a:latin typeface="Times New Roman"/>
                <a:ea typeface="Times New Roman"/>
                <a:cs typeface="Times New Roman"/>
                <a:sym typeface="Times New Roman"/>
              </a:rPr>
              <a:t>: </a:t>
            </a:r>
            <a:r>
              <a:rPr lang="en" sz="1867">
                <a:solidFill>
                  <a:srgbClr val="000000"/>
                </a:solidFill>
                <a:highlight>
                  <a:srgbClr val="FFFFFF"/>
                </a:highlight>
                <a:latin typeface="Times New Roman"/>
                <a:ea typeface="Times New Roman"/>
                <a:cs typeface="Times New Roman"/>
                <a:sym typeface="Times New Roman"/>
              </a:rPr>
              <a:t>An immediate consequence of instantaneity, time-reversibility means that a time-reversed Stokes flow solves the same equations as the original Stokes flow. It is difficult to mix two fluids using creeping flow.</a:t>
            </a:r>
            <a:endParaRPr sz="1867">
              <a:solidFill>
                <a:srgbClr val="000000"/>
              </a:solidFill>
              <a:latin typeface="Times New Roman"/>
              <a:ea typeface="Times New Roman"/>
              <a:cs typeface="Times New Roman"/>
              <a:sym typeface="Times New Roman"/>
            </a:endParaRPr>
          </a:p>
        </p:txBody>
      </p:sp>
      <p:pic>
        <p:nvPicPr>
          <p:cNvPr id="631" name="Google Shape;631;p107" descr="A property of a Viscous fluid where it will return to a position which it was at before.&#10;&#10;Filmed at the University of Pennsylvania : General Motors lab" title="Fluid Reversibility part 1">
            <a:hlinkClick r:id="rId3"/>
          </p:cNvPr>
          <p:cNvPicPr preferRelativeResize="0"/>
          <p:nvPr/>
        </p:nvPicPr>
        <p:blipFill>
          <a:blip r:embed="rId4">
            <a:alphaModFix/>
          </a:blip>
          <a:stretch>
            <a:fillRect/>
          </a:stretch>
        </p:blipFill>
        <p:spPr>
          <a:xfrm>
            <a:off x="5290467" y="1681834"/>
            <a:ext cx="6901533" cy="5176167"/>
          </a:xfrm>
          <a:prstGeom prst="rect">
            <a:avLst/>
          </a:prstGeom>
          <a:noFill/>
          <a:ln>
            <a:noFill/>
          </a:ln>
        </p:spPr>
      </p:pic>
      <p:pic>
        <p:nvPicPr>
          <p:cNvPr id="632" name="Google Shape;632;p107" title="192os3b8j4dyvgif.mp4">
            <a:hlinkClick r:id="rId5"/>
          </p:cNvPr>
          <p:cNvPicPr preferRelativeResize="0"/>
          <p:nvPr/>
        </p:nvPicPr>
        <p:blipFill>
          <a:blip r:embed="rId6">
            <a:alphaModFix/>
          </a:blip>
          <a:stretch>
            <a:fillRect/>
          </a:stretch>
        </p:blipFill>
        <p:spPr>
          <a:xfrm>
            <a:off x="1" y="1"/>
            <a:ext cx="3707167" cy="2780367"/>
          </a:xfrm>
          <a:prstGeom prst="rect">
            <a:avLst/>
          </a:prstGeom>
          <a:noFill/>
          <a:ln>
            <a:noFill/>
          </a:ln>
        </p:spPr>
      </p:pic>
    </p:spTree>
    <p:extLst>
      <p:ext uri="{BB962C8B-B14F-4D97-AF65-F5344CB8AC3E}">
        <p14:creationId xmlns:p14="http://schemas.microsoft.com/office/powerpoint/2010/main" val="2254906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Numerically Solving the Stokes Equations</a:t>
            </a:r>
            <a:endParaRPr>
              <a:solidFill>
                <a:srgbClr val="000000"/>
              </a:solidFill>
              <a:latin typeface="Times New Roman"/>
              <a:ea typeface="Times New Roman"/>
              <a:cs typeface="Times New Roman"/>
              <a:sym typeface="Times New Roman"/>
            </a:endParaRPr>
          </a:p>
        </p:txBody>
      </p:sp>
      <p:sp>
        <p:nvSpPr>
          <p:cNvPr id="638" name="Google Shape;638;p10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Convert the Stokes equations it into a series of Poisson problems by decoupling the velocity components and pressure.</a:t>
            </a:r>
            <a:endParaRPr sz="3200">
              <a:solidFill>
                <a:srgbClr val="000000"/>
              </a:solidFill>
              <a:latin typeface="Times New Roman"/>
              <a:ea typeface="Times New Roman"/>
              <a:cs typeface="Times New Roman"/>
              <a:sym typeface="Times New Roman"/>
            </a:endParaRPr>
          </a:p>
          <a:p>
            <a:pPr indent="0">
              <a:spcBef>
                <a:spcPts val="2133"/>
              </a:spcBef>
              <a:buNone/>
            </a:pPr>
            <a:endParaRPr sz="3200">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These can then be solved using the finite difference method discussed in class yesterday.</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767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0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Times New Roman"/>
                <a:ea typeface="Times New Roman"/>
                <a:cs typeface="Times New Roman"/>
                <a:sym typeface="Times New Roman"/>
              </a:rPr>
              <a:t>The Navier-Stokes Equations</a:t>
            </a:r>
            <a:endParaRPr>
              <a:latin typeface="Times New Roman"/>
              <a:ea typeface="Times New Roman"/>
              <a:cs typeface="Times New Roman"/>
              <a:sym typeface="Times New Roman"/>
            </a:endParaRPr>
          </a:p>
        </p:txBody>
      </p:sp>
      <p:sp>
        <p:nvSpPr>
          <p:cNvPr id="644" name="Google Shape;644;p109"/>
          <p:cNvSpPr txBox="1">
            <a:spLocks noGrp="1"/>
          </p:cNvSpPr>
          <p:nvPr>
            <p:ph type="body" idx="1"/>
          </p:nvPr>
        </p:nvSpPr>
        <p:spPr>
          <a:xfrm>
            <a:off x="415600" y="1536633"/>
            <a:ext cx="7091200" cy="4357200"/>
          </a:xfrm>
          <a:prstGeom prst="rect">
            <a:avLst/>
          </a:prstGeom>
        </p:spPr>
        <p:txBody>
          <a:bodyPr spcFirstLastPara="1" vert="horz" wrap="square" lIns="121900" tIns="121900" rIns="121900" bIns="121900" rtlCol="0" anchor="t" anchorCtr="0">
            <a:noAutofit/>
          </a:bodyPr>
          <a:lstStyle/>
          <a:p>
            <a:pPr>
              <a:buClr>
                <a:srgbClr val="000000"/>
              </a:buClr>
              <a:buFont typeface="Times New Roman"/>
              <a:buChar char="●"/>
            </a:pPr>
            <a:r>
              <a:rPr lang="en">
                <a:solidFill>
                  <a:srgbClr val="000000"/>
                </a:solidFill>
                <a:latin typeface="Times New Roman"/>
                <a:ea typeface="Times New Roman"/>
                <a:cs typeface="Times New Roman"/>
                <a:sym typeface="Times New Roman"/>
              </a:rPr>
              <a:t>These nonlinear PDEs are used to model fluids with moderate to large Reynolds numbers (Re&gt;&gt;1).</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Due to the time reversibility of the Stokes equations, they cannot model turbulence. The Navier-Stokes equations are believed to describe turbulence properly. </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They also account for the motion of a fluid due to advection and therefore are dependent on the fluid solutions at previous times. </a:t>
            </a:r>
            <a:endParaRPr>
              <a:solidFill>
                <a:srgbClr val="000000"/>
              </a:solidFill>
              <a:latin typeface="Times New Roman"/>
              <a:ea typeface="Times New Roman"/>
              <a:cs typeface="Times New Roman"/>
              <a:sym typeface="Times New Roman"/>
            </a:endParaRPr>
          </a:p>
        </p:txBody>
      </p:sp>
      <p:pic>
        <p:nvPicPr>
          <p:cNvPr id="645" name="Google Shape;645;p109"/>
          <p:cNvPicPr preferRelativeResize="0"/>
          <p:nvPr/>
        </p:nvPicPr>
        <p:blipFill>
          <a:blip r:embed="rId3">
            <a:alphaModFix/>
          </a:blip>
          <a:stretch>
            <a:fillRect/>
          </a:stretch>
        </p:blipFill>
        <p:spPr>
          <a:xfrm>
            <a:off x="7837701" y="162568"/>
            <a:ext cx="4148367" cy="3274833"/>
          </a:xfrm>
          <a:prstGeom prst="rect">
            <a:avLst/>
          </a:prstGeom>
          <a:noFill/>
          <a:ln>
            <a:noFill/>
          </a:ln>
        </p:spPr>
      </p:pic>
      <p:pic>
        <p:nvPicPr>
          <p:cNvPr id="646" name="Google Shape;646;p109"/>
          <p:cNvPicPr preferRelativeResize="0"/>
          <p:nvPr/>
        </p:nvPicPr>
        <p:blipFill rotWithShape="1">
          <a:blip r:embed="rId4">
            <a:alphaModFix/>
          </a:blip>
          <a:srcRect l="-2732"/>
          <a:stretch/>
        </p:blipFill>
        <p:spPr>
          <a:xfrm>
            <a:off x="7762367" y="3511901"/>
            <a:ext cx="4223700" cy="3190540"/>
          </a:xfrm>
          <a:prstGeom prst="rect">
            <a:avLst/>
          </a:prstGeom>
          <a:noFill/>
          <a:ln>
            <a:noFill/>
          </a:ln>
        </p:spPr>
      </p:pic>
    </p:spTree>
    <p:extLst>
      <p:ext uri="{BB962C8B-B14F-4D97-AF65-F5344CB8AC3E}">
        <p14:creationId xmlns:p14="http://schemas.microsoft.com/office/powerpoint/2010/main" val="589007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110"/>
          <p:cNvPicPr preferRelativeResize="0"/>
          <p:nvPr/>
        </p:nvPicPr>
        <p:blipFill>
          <a:blip r:embed="rId3">
            <a:alphaModFix/>
          </a:blip>
          <a:stretch>
            <a:fillRect/>
          </a:stretch>
        </p:blipFill>
        <p:spPr>
          <a:xfrm>
            <a:off x="809333" y="800"/>
            <a:ext cx="10319072" cy="6858000"/>
          </a:xfrm>
          <a:prstGeom prst="rect">
            <a:avLst/>
          </a:prstGeom>
          <a:noFill/>
          <a:ln>
            <a:noFill/>
          </a:ln>
        </p:spPr>
      </p:pic>
    </p:spTree>
    <p:extLst>
      <p:ext uri="{BB962C8B-B14F-4D97-AF65-F5344CB8AC3E}">
        <p14:creationId xmlns:p14="http://schemas.microsoft.com/office/powerpoint/2010/main" val="334764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6"/>
          <p:cNvSpPr txBox="1">
            <a:spLocks noGrp="1"/>
          </p:cNvSpPr>
          <p:nvPr>
            <p:ph type="title"/>
          </p:nvPr>
        </p:nvSpPr>
        <p:spPr>
          <a:xfrm>
            <a:off x="653667" y="600200"/>
            <a:ext cx="8490400" cy="5454400"/>
          </a:xfrm>
          <a:prstGeom prst="rect">
            <a:avLst/>
          </a:prstGeom>
        </p:spPr>
        <p:txBody>
          <a:bodyPr spcFirstLastPara="1" vert="horz" wrap="square" lIns="121900" tIns="121900" rIns="121900" bIns="121900" rtlCol="0" anchor="ctr" anchorCtr="0">
            <a:noAutofit/>
          </a:bodyPr>
          <a:lstStyle/>
          <a:p>
            <a:pPr>
              <a:lnSpc>
                <a:spcPct val="115000"/>
              </a:lnSpc>
              <a:spcAft>
                <a:spcPts val="2133"/>
              </a:spcAft>
            </a:pPr>
            <a:r>
              <a:rPr lang="en" sz="3200">
                <a:solidFill>
                  <a:srgbClr val="000000"/>
                </a:solidFill>
                <a:latin typeface="Times New Roman"/>
                <a:ea typeface="Times New Roman"/>
                <a:cs typeface="Times New Roman"/>
                <a:sym typeface="Times New Roman"/>
              </a:rPr>
              <a:t>Coexistence is not possible in scenario #1: Bram Stoker's "Dracula!"</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1244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1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Why is numerical analysis so important?</a:t>
            </a:r>
            <a:endParaRPr>
              <a:solidFill>
                <a:srgbClr val="000000"/>
              </a:solidFill>
              <a:latin typeface="Times New Roman"/>
              <a:ea typeface="Times New Roman"/>
              <a:cs typeface="Times New Roman"/>
              <a:sym typeface="Times New Roman"/>
            </a:endParaRPr>
          </a:p>
        </p:txBody>
      </p:sp>
      <p:sp>
        <p:nvSpPr>
          <p:cNvPr id="657" name="Google Shape;657;p111"/>
          <p:cNvSpPr txBox="1">
            <a:spLocks noGrp="1"/>
          </p:cNvSpPr>
          <p:nvPr>
            <p:ph type="body" idx="1"/>
          </p:nvPr>
        </p:nvSpPr>
        <p:spPr>
          <a:xfrm>
            <a:off x="415600" y="1536633"/>
            <a:ext cx="11958800" cy="4938400"/>
          </a:xfrm>
          <a:prstGeom prst="rect">
            <a:avLst/>
          </a:prstGeom>
        </p:spPr>
        <p:txBody>
          <a:bodyPr spcFirstLastPara="1" vert="horz" wrap="square" lIns="121900" tIns="121900" rIns="121900" bIns="121900" rtlCol="0" anchor="t" anchorCtr="0">
            <a:noAutofit/>
          </a:bodyPr>
          <a:lstStyle/>
          <a:p>
            <a:pPr>
              <a:buClr>
                <a:srgbClr val="000000"/>
              </a:buClr>
              <a:buFont typeface="Times New Roman"/>
              <a:buChar char="●"/>
            </a:pPr>
            <a:r>
              <a:rPr lang="en">
                <a:solidFill>
                  <a:srgbClr val="000000"/>
                </a:solidFill>
                <a:latin typeface="Times New Roman"/>
                <a:ea typeface="Times New Roman"/>
                <a:cs typeface="Times New Roman"/>
                <a:sym typeface="Times New Roman"/>
              </a:rPr>
              <a:t>There is no proof for the questions:</a:t>
            </a:r>
            <a:endParaRPr>
              <a:solidFill>
                <a:srgbClr val="000000"/>
              </a:solidFill>
              <a:latin typeface="Times New Roman"/>
              <a:ea typeface="Times New Roman"/>
              <a:cs typeface="Times New Roman"/>
              <a:sym typeface="Times New Roman"/>
            </a:endParaRPr>
          </a:p>
          <a:p>
            <a:pPr lvl="1" indent="-457189">
              <a:spcBef>
                <a:spcPts val="0"/>
              </a:spcBef>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Do solutions to the Navier-Stokes equations exist?</a:t>
            </a:r>
            <a:endParaRPr>
              <a:solidFill>
                <a:srgbClr val="000000"/>
              </a:solidFill>
              <a:latin typeface="Times New Roman"/>
              <a:ea typeface="Times New Roman"/>
              <a:cs typeface="Times New Roman"/>
              <a:sym typeface="Times New Roman"/>
            </a:endParaRPr>
          </a:p>
          <a:p>
            <a:pPr lvl="1" indent="-457189">
              <a:spcBef>
                <a:spcPts val="0"/>
              </a:spcBef>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Are they unique?</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Clay Mathematics Institute offers a million dollar prize for proof or counter example!</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Analytical solutions can only be found in a few special cases.</a:t>
            </a:r>
            <a:r>
              <a:rPr lang="en">
                <a:solidFill>
                  <a:srgbClr val="000000"/>
                </a:solidFill>
                <a:highlight>
                  <a:srgbClr val="FFFFFF"/>
                </a:highlight>
                <a:latin typeface="Times New Roman"/>
                <a:ea typeface="Times New Roman"/>
                <a:cs typeface="Times New Roman"/>
                <a:sym typeface="Times New Roman"/>
              </a:rPr>
              <a:t> </a:t>
            </a:r>
            <a:endParaRPr>
              <a:solidFill>
                <a:srgbClr val="000000"/>
              </a:solidFill>
              <a:highlight>
                <a:srgbClr val="FFFFFF"/>
              </a:highlight>
              <a:latin typeface="Times New Roman"/>
              <a:ea typeface="Times New Roman"/>
              <a:cs typeface="Times New Roman"/>
              <a:sym typeface="Times New Roman"/>
            </a:endParaRPr>
          </a:p>
          <a:p>
            <a:pPr lvl="1" indent="-457189">
              <a:spcBef>
                <a:spcPts val="0"/>
              </a:spcBef>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Non-linear terms in the Navier–Stokes equations equal to zero (Poiseuille Flow, Couette Flow, Oscillatory Stokes Boundary Layer)</a:t>
            </a:r>
            <a:endParaRPr>
              <a:solidFill>
                <a:srgbClr val="000000"/>
              </a:solidFill>
              <a:highlight>
                <a:srgbClr val="FFFFFF"/>
              </a:highlight>
              <a:latin typeface="Times New Roman"/>
              <a:ea typeface="Times New Roman"/>
              <a:cs typeface="Times New Roman"/>
              <a:sym typeface="Times New Roman"/>
            </a:endParaRPr>
          </a:p>
          <a:p>
            <a:pPr lvl="1" indent="-457189">
              <a:spcBef>
                <a:spcPts val="0"/>
              </a:spcBef>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Interesting examples (Jeffery–Hamel Flow, Von Kármán Swirling Flow, Stagnation Point Flow, Landau–Squire Jet, Taylor–Green Vortex)</a:t>
            </a:r>
            <a:endParaRPr>
              <a:solidFill>
                <a:srgbClr val="000000"/>
              </a:solidFill>
              <a:highlight>
                <a:srgbClr val="FFFFFF"/>
              </a:highlight>
              <a:latin typeface="Times New Roman"/>
              <a:ea typeface="Times New Roman"/>
              <a:cs typeface="Times New Roman"/>
              <a:sym typeface="Times New Roman"/>
            </a:endParaRPr>
          </a:p>
          <a:p>
            <a:pPr lvl="1" indent="-457189">
              <a:spcBef>
                <a:spcPts val="0"/>
              </a:spcBef>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Note that the existence of these exact solutions does not imply they are stable: turbulence may develop at higher Reynolds numbers.</a:t>
            </a:r>
            <a:endParaRPr>
              <a:solidFill>
                <a:srgbClr val="000000"/>
              </a:solidFill>
              <a:latin typeface="Times New Roman"/>
              <a:ea typeface="Times New Roman"/>
              <a:cs typeface="Times New Roman"/>
              <a:sym typeface="Times New Roman"/>
            </a:endParaRPr>
          </a:p>
          <a:p>
            <a:pPr marL="0" indent="0">
              <a:spcBef>
                <a:spcPts val="2133"/>
              </a:spcBef>
              <a:spcAft>
                <a:spcPts val="2133"/>
              </a:spcAft>
              <a:buNone/>
            </a:pPr>
            <a:endParaRPr>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59630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1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Fluid Structure Interactions</a:t>
            </a:r>
            <a:endParaRPr>
              <a:solidFill>
                <a:srgbClr val="000000"/>
              </a:solidFill>
              <a:latin typeface="Times New Roman"/>
              <a:ea typeface="Times New Roman"/>
              <a:cs typeface="Times New Roman"/>
              <a:sym typeface="Times New Roman"/>
            </a:endParaRPr>
          </a:p>
        </p:txBody>
      </p:sp>
      <p:sp>
        <p:nvSpPr>
          <p:cNvPr id="663" name="Google Shape;663;p112"/>
          <p:cNvSpPr txBox="1">
            <a:spLocks noGrp="1"/>
          </p:cNvSpPr>
          <p:nvPr>
            <p:ph type="body" idx="1"/>
          </p:nvPr>
        </p:nvSpPr>
        <p:spPr>
          <a:xfrm>
            <a:off x="415600" y="1536633"/>
            <a:ext cx="8190800" cy="1608400"/>
          </a:xfrm>
          <a:prstGeom prst="rect">
            <a:avLst/>
          </a:prstGeom>
        </p:spPr>
        <p:txBody>
          <a:bodyPr spcFirstLastPara="1" vert="horz" wrap="square" lIns="121900" tIns="121900" rIns="121900" bIns="121900" rtlCol="0" anchor="t" anchorCtr="0">
            <a:noAutofit/>
          </a:bodyPr>
          <a:lstStyle/>
          <a:p>
            <a:pPr marL="0" indent="0">
              <a:buNone/>
            </a:pPr>
            <a:r>
              <a:rPr lang="en" sz="2933">
                <a:solidFill>
                  <a:srgbClr val="000000"/>
                </a:solidFill>
                <a:latin typeface="Times New Roman"/>
                <a:ea typeface="Times New Roman"/>
                <a:cs typeface="Times New Roman"/>
                <a:sym typeface="Times New Roman"/>
              </a:rPr>
              <a:t>FSI problems model the interaction of some movable or deformable structure with an internal or surrounding fluid flow.</a:t>
            </a:r>
            <a:endParaRPr sz="2933">
              <a:solidFill>
                <a:srgbClr val="000000"/>
              </a:solidFill>
              <a:latin typeface="Times New Roman"/>
              <a:ea typeface="Times New Roman"/>
              <a:cs typeface="Times New Roman"/>
              <a:sym typeface="Times New Roman"/>
            </a:endParaRPr>
          </a:p>
          <a:p>
            <a:pPr marL="0" indent="0">
              <a:spcBef>
                <a:spcPts val="2133"/>
              </a:spcBef>
              <a:buNone/>
            </a:pPr>
            <a:endParaRPr/>
          </a:p>
          <a:p>
            <a:pPr marL="0" indent="0">
              <a:spcBef>
                <a:spcPts val="2133"/>
              </a:spcBef>
              <a:spcAft>
                <a:spcPts val="2133"/>
              </a:spcAft>
              <a:buNone/>
            </a:pPr>
            <a:endParaRPr/>
          </a:p>
        </p:txBody>
      </p:sp>
      <p:pic>
        <p:nvPicPr>
          <p:cNvPr id="664" name="Google Shape;664;p112"/>
          <p:cNvPicPr preferRelativeResize="0"/>
          <p:nvPr/>
        </p:nvPicPr>
        <p:blipFill>
          <a:blip r:embed="rId3">
            <a:alphaModFix/>
          </a:blip>
          <a:stretch>
            <a:fillRect/>
          </a:stretch>
        </p:blipFill>
        <p:spPr>
          <a:xfrm>
            <a:off x="8762133" y="2059883"/>
            <a:ext cx="3218200" cy="1948784"/>
          </a:xfrm>
          <a:prstGeom prst="rect">
            <a:avLst/>
          </a:prstGeom>
          <a:noFill/>
          <a:ln>
            <a:noFill/>
          </a:ln>
        </p:spPr>
      </p:pic>
      <p:pic>
        <p:nvPicPr>
          <p:cNvPr id="665" name="Google Shape;665;p112"/>
          <p:cNvPicPr preferRelativeResize="0"/>
          <p:nvPr/>
        </p:nvPicPr>
        <p:blipFill>
          <a:blip r:embed="rId4">
            <a:alphaModFix/>
          </a:blip>
          <a:stretch>
            <a:fillRect/>
          </a:stretch>
        </p:blipFill>
        <p:spPr>
          <a:xfrm>
            <a:off x="280067" y="3449733"/>
            <a:ext cx="4012267" cy="3009200"/>
          </a:xfrm>
          <a:prstGeom prst="rect">
            <a:avLst/>
          </a:prstGeom>
          <a:noFill/>
          <a:ln>
            <a:noFill/>
          </a:ln>
        </p:spPr>
      </p:pic>
      <p:pic>
        <p:nvPicPr>
          <p:cNvPr id="666" name="Google Shape;666;p112"/>
          <p:cNvPicPr preferRelativeResize="0"/>
          <p:nvPr/>
        </p:nvPicPr>
        <p:blipFill>
          <a:blip r:embed="rId5">
            <a:alphaModFix/>
          </a:blip>
          <a:stretch>
            <a:fillRect/>
          </a:stretch>
        </p:blipFill>
        <p:spPr>
          <a:xfrm>
            <a:off x="4393933" y="3043334"/>
            <a:ext cx="4165003" cy="3009201"/>
          </a:xfrm>
          <a:prstGeom prst="rect">
            <a:avLst/>
          </a:prstGeom>
          <a:noFill/>
          <a:ln>
            <a:noFill/>
          </a:ln>
        </p:spPr>
      </p:pic>
      <p:pic>
        <p:nvPicPr>
          <p:cNvPr id="667" name="Google Shape;667;p112"/>
          <p:cNvPicPr preferRelativeResize="0"/>
          <p:nvPr/>
        </p:nvPicPr>
        <p:blipFill>
          <a:blip r:embed="rId6">
            <a:alphaModFix/>
          </a:blip>
          <a:stretch>
            <a:fillRect/>
          </a:stretch>
        </p:blipFill>
        <p:spPr>
          <a:xfrm>
            <a:off x="8762125" y="4415067"/>
            <a:ext cx="3218200" cy="2145467"/>
          </a:xfrm>
          <a:prstGeom prst="rect">
            <a:avLst/>
          </a:prstGeom>
          <a:noFill/>
          <a:ln>
            <a:noFill/>
          </a:ln>
        </p:spPr>
      </p:pic>
    </p:spTree>
    <p:extLst>
      <p:ext uri="{BB962C8B-B14F-4D97-AF65-F5344CB8AC3E}">
        <p14:creationId xmlns:p14="http://schemas.microsoft.com/office/powerpoint/2010/main" val="4167608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13"/>
          <p:cNvSpPr txBox="1">
            <a:spLocks noGrp="1"/>
          </p:cNvSpPr>
          <p:nvPr>
            <p:ph type="title"/>
          </p:nvPr>
        </p:nvSpPr>
        <p:spPr>
          <a:xfrm>
            <a:off x="355300" y="171333"/>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Newtonian Fluids</a:t>
            </a:r>
            <a:endParaRPr>
              <a:solidFill>
                <a:srgbClr val="000000"/>
              </a:solidFill>
              <a:latin typeface="Times New Roman"/>
              <a:ea typeface="Times New Roman"/>
              <a:cs typeface="Times New Roman"/>
              <a:sym typeface="Times New Roman"/>
            </a:endParaRPr>
          </a:p>
        </p:txBody>
      </p:sp>
      <p:sp>
        <p:nvSpPr>
          <p:cNvPr id="673" name="Google Shape;673;p113"/>
          <p:cNvSpPr txBox="1">
            <a:spLocks noGrp="1"/>
          </p:cNvSpPr>
          <p:nvPr>
            <p:ph type="body" idx="1"/>
          </p:nvPr>
        </p:nvSpPr>
        <p:spPr>
          <a:xfrm>
            <a:off x="249800" y="934933"/>
            <a:ext cx="11360800" cy="5552400"/>
          </a:xfrm>
          <a:prstGeom prst="rect">
            <a:avLst/>
          </a:prstGeom>
        </p:spPr>
        <p:txBody>
          <a:bodyPr spcFirstLastPara="1" vert="horz" wrap="square" lIns="121900" tIns="121900" rIns="121900" bIns="121900" rtlCol="0" anchor="t" anchorCtr="0">
            <a:noAutofit/>
          </a:bodyPr>
          <a:lstStyle/>
          <a:p>
            <a:pPr>
              <a:buClr>
                <a:srgbClr val="000000"/>
              </a:buClr>
              <a:buFont typeface="Times New Roman"/>
              <a:buChar char="●"/>
            </a:pPr>
            <a:r>
              <a:rPr lang="en">
                <a:solidFill>
                  <a:srgbClr val="000000"/>
                </a:solidFill>
                <a:highlight>
                  <a:srgbClr val="FFFFFF"/>
                </a:highlight>
                <a:latin typeface="Times New Roman"/>
                <a:ea typeface="Times New Roman"/>
                <a:cs typeface="Times New Roman"/>
                <a:sym typeface="Times New Roman"/>
              </a:rPr>
              <a:t>Newtonian fluids are the simplest mathematical models of fluids that account for viscosity.</a:t>
            </a:r>
            <a:endParaRPr>
              <a:solidFill>
                <a:srgbClr val="000000"/>
              </a:solidFill>
              <a:highlight>
                <a:srgbClr val="FFFFFF"/>
              </a:highlight>
              <a:latin typeface="Times New Roman"/>
              <a:ea typeface="Times New Roman"/>
              <a:cs typeface="Times New Roman"/>
              <a:sym typeface="Times New Roman"/>
            </a:endParaRPr>
          </a:p>
          <a:p>
            <a:pPr indent="0">
              <a:spcBef>
                <a:spcPts val="2133"/>
              </a:spcBef>
              <a:buNone/>
            </a:pPr>
            <a:endParaRPr>
              <a:solidFill>
                <a:srgbClr val="000000"/>
              </a:solidFill>
              <a:highlight>
                <a:srgbClr val="FFFFFF"/>
              </a:highlight>
              <a:latin typeface="Times New Roman"/>
              <a:ea typeface="Times New Roman"/>
              <a:cs typeface="Times New Roman"/>
              <a:sym typeface="Times New Roman"/>
            </a:endParaRPr>
          </a:p>
          <a:p>
            <a:pPr>
              <a:spcBef>
                <a:spcPts val="2133"/>
              </a:spcBef>
              <a:buClr>
                <a:srgbClr val="000000"/>
              </a:buClr>
              <a:buFont typeface="Times New Roman"/>
              <a:buChar char="●"/>
            </a:pPr>
            <a:r>
              <a:rPr lang="en">
                <a:solidFill>
                  <a:srgbClr val="000000"/>
                </a:solidFill>
                <a:highlight>
                  <a:srgbClr val="FFFFFF"/>
                </a:highlight>
                <a:latin typeface="Times New Roman"/>
                <a:ea typeface="Times New Roman"/>
                <a:cs typeface="Times New Roman"/>
                <a:sym typeface="Times New Roman"/>
              </a:rPr>
              <a:t> While no real fluid fits the definition perfectly, many common liquids and gases, such as water and air, can be assumed to be Newtonian for practical calculations under ordinary conditions. </a:t>
            </a:r>
            <a:endParaRPr>
              <a:solidFill>
                <a:srgbClr val="000000"/>
              </a:solidFill>
              <a:highlight>
                <a:srgbClr val="FFFFFF"/>
              </a:highlight>
              <a:latin typeface="Times New Roman"/>
              <a:ea typeface="Times New Roman"/>
              <a:cs typeface="Times New Roman"/>
              <a:sym typeface="Times New Roman"/>
            </a:endParaRPr>
          </a:p>
          <a:p>
            <a:pPr indent="0">
              <a:spcBef>
                <a:spcPts val="2133"/>
              </a:spcBef>
              <a:buNone/>
            </a:pPr>
            <a:endParaRPr>
              <a:solidFill>
                <a:srgbClr val="000000"/>
              </a:solidFill>
              <a:highlight>
                <a:srgbClr val="FFFFFF"/>
              </a:highlight>
              <a:latin typeface="Times New Roman"/>
              <a:ea typeface="Times New Roman"/>
              <a:cs typeface="Times New Roman"/>
              <a:sym typeface="Times New Roman"/>
            </a:endParaRPr>
          </a:p>
          <a:p>
            <a:pPr>
              <a:spcBef>
                <a:spcPts val="2133"/>
              </a:spcBef>
              <a:buClr>
                <a:srgbClr val="000000"/>
              </a:buClr>
              <a:buFont typeface="Times New Roman"/>
              <a:buChar char="●"/>
            </a:pPr>
            <a:r>
              <a:rPr lang="en">
                <a:solidFill>
                  <a:srgbClr val="000000"/>
                </a:solidFill>
                <a:highlight>
                  <a:srgbClr val="FFFFFF"/>
                </a:highlight>
                <a:latin typeface="Times New Roman"/>
                <a:ea typeface="Times New Roman"/>
                <a:cs typeface="Times New Roman"/>
                <a:sym typeface="Times New Roman"/>
              </a:rPr>
              <a:t>In a non-Newtonian fluid, the relation between the shear stress and the shear rate is different. The fluid can even exhibit time-dependent viscosity. Therefore, a constant coefficient of viscosity cannot be defined. </a:t>
            </a:r>
            <a:endParaRPr>
              <a:solidFill>
                <a:srgbClr val="000000"/>
              </a:solidFill>
              <a:highlight>
                <a:srgbClr val="FFFFFF"/>
              </a:highlight>
              <a:latin typeface="Times New Roman"/>
              <a:ea typeface="Times New Roman"/>
              <a:cs typeface="Times New Roman"/>
              <a:sym typeface="Times New Roman"/>
            </a:endParaRPr>
          </a:p>
          <a:p>
            <a:pPr marL="0" indent="0">
              <a:spcBef>
                <a:spcPts val="2133"/>
              </a:spcBef>
              <a:buNone/>
            </a:pPr>
            <a:endParaRPr>
              <a:solidFill>
                <a:srgbClr val="222222"/>
              </a:solidFill>
              <a:highlight>
                <a:srgbClr val="FFFFFF"/>
              </a:highlight>
            </a:endParaRPr>
          </a:p>
          <a:p>
            <a:pPr indent="0">
              <a:spcBef>
                <a:spcPts val="2133"/>
              </a:spcBef>
              <a:buNone/>
            </a:pPr>
            <a:endParaRPr sz="1400">
              <a:solidFill>
                <a:srgbClr val="222222"/>
              </a:solidFill>
              <a:highlight>
                <a:srgbClr val="FFFFFF"/>
              </a:highlight>
            </a:endParaRPr>
          </a:p>
          <a:p>
            <a:pPr marL="0" indent="0">
              <a:spcBef>
                <a:spcPts val="2133"/>
              </a:spcBef>
              <a:spcAft>
                <a:spcPts val="2133"/>
              </a:spcAft>
              <a:buNone/>
            </a:pPr>
            <a:endParaRPr sz="1400">
              <a:solidFill>
                <a:srgbClr val="222222"/>
              </a:solidFill>
              <a:highlight>
                <a:srgbClr val="FFFFFF"/>
              </a:highlight>
            </a:endParaRPr>
          </a:p>
        </p:txBody>
      </p:sp>
    </p:spTree>
    <p:extLst>
      <p:ext uri="{BB962C8B-B14F-4D97-AF65-F5344CB8AC3E}">
        <p14:creationId xmlns:p14="http://schemas.microsoft.com/office/powerpoint/2010/main" val="293800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14"/>
          <p:cNvSpPr txBox="1">
            <a:spLocks noGrp="1"/>
          </p:cNvSpPr>
          <p:nvPr>
            <p:ph type="title"/>
          </p:nvPr>
        </p:nvSpPr>
        <p:spPr>
          <a:xfrm>
            <a:off x="355300" y="171333"/>
            <a:ext cx="11360800" cy="763600"/>
          </a:xfrm>
          <a:prstGeom prst="rect">
            <a:avLst/>
          </a:prstGeom>
        </p:spPr>
        <p:txBody>
          <a:bodyPr spcFirstLastPara="1" vert="horz" wrap="square" lIns="121900" tIns="121900" rIns="121900" bIns="121900" rtlCol="0" anchor="t" anchorCtr="0">
            <a:noAutofit/>
          </a:bodyPr>
          <a:lstStyle/>
          <a:p>
            <a:r>
              <a:rPr lang="en">
                <a:solidFill>
                  <a:srgbClr val="000000"/>
                </a:solidFill>
                <a:latin typeface="Times New Roman"/>
                <a:ea typeface="Times New Roman"/>
                <a:cs typeface="Times New Roman"/>
                <a:sym typeface="Times New Roman"/>
              </a:rPr>
              <a:t>Non-Newtonian Fluids</a:t>
            </a:r>
            <a:endParaRPr>
              <a:solidFill>
                <a:srgbClr val="000000"/>
              </a:solidFill>
              <a:latin typeface="Times New Roman"/>
              <a:ea typeface="Times New Roman"/>
              <a:cs typeface="Times New Roman"/>
              <a:sym typeface="Times New Roman"/>
            </a:endParaRPr>
          </a:p>
        </p:txBody>
      </p:sp>
      <p:sp>
        <p:nvSpPr>
          <p:cNvPr id="679" name="Google Shape;679;p114"/>
          <p:cNvSpPr txBox="1">
            <a:spLocks noGrp="1"/>
          </p:cNvSpPr>
          <p:nvPr>
            <p:ph type="body" idx="1"/>
          </p:nvPr>
        </p:nvSpPr>
        <p:spPr>
          <a:xfrm>
            <a:off x="249800" y="934933"/>
            <a:ext cx="6685600" cy="2154400"/>
          </a:xfrm>
          <a:prstGeom prst="rect">
            <a:avLst/>
          </a:prstGeom>
        </p:spPr>
        <p:txBody>
          <a:bodyPr spcFirstLastPara="1" vert="horz" wrap="square" lIns="121900" tIns="121900" rIns="121900" bIns="121900" rtlCol="0" anchor="t" anchorCtr="0">
            <a:noAutofit/>
          </a:bodyPr>
          <a:lstStyle/>
          <a:p>
            <a:pPr indent="-440256">
              <a:buClr>
                <a:srgbClr val="222222"/>
              </a:buClr>
              <a:buSzPts val="1600"/>
              <a:buFont typeface="Times New Roman"/>
              <a:buChar char="●"/>
            </a:pPr>
            <a:r>
              <a:rPr lang="en" sz="2133" b="1">
                <a:solidFill>
                  <a:srgbClr val="222222"/>
                </a:solidFill>
                <a:highlight>
                  <a:srgbClr val="FFFFFF"/>
                </a:highlight>
                <a:latin typeface="Times New Roman"/>
                <a:ea typeface="Times New Roman"/>
                <a:cs typeface="Times New Roman"/>
                <a:sym typeface="Times New Roman"/>
              </a:rPr>
              <a:t>Oobleck</a:t>
            </a:r>
            <a:r>
              <a:rPr lang="en" sz="2133">
                <a:solidFill>
                  <a:srgbClr val="222222"/>
                </a:solidFill>
                <a:highlight>
                  <a:srgbClr val="FFFFFF"/>
                </a:highlight>
                <a:latin typeface="Times New Roman"/>
                <a:ea typeface="Times New Roman"/>
                <a:cs typeface="Times New Roman"/>
                <a:sym typeface="Times New Roman"/>
              </a:rPr>
              <a:t>: becomes stiffer when vigorously sheared.</a:t>
            </a:r>
            <a:endParaRPr sz="2133">
              <a:solidFill>
                <a:srgbClr val="222222"/>
              </a:solidFill>
              <a:highlight>
                <a:srgbClr val="FFFFFF"/>
              </a:highlight>
              <a:latin typeface="Times New Roman"/>
              <a:ea typeface="Times New Roman"/>
              <a:cs typeface="Times New Roman"/>
              <a:sym typeface="Times New Roman"/>
            </a:endParaRPr>
          </a:p>
          <a:p>
            <a:pPr indent="-440256">
              <a:buClr>
                <a:srgbClr val="222222"/>
              </a:buClr>
              <a:buSzPts val="1600"/>
              <a:buFont typeface="Times New Roman"/>
              <a:buChar char="●"/>
            </a:pPr>
            <a:r>
              <a:rPr lang="en" sz="2133" b="1">
                <a:solidFill>
                  <a:srgbClr val="222222"/>
                </a:solidFill>
                <a:highlight>
                  <a:srgbClr val="FFFFFF"/>
                </a:highlight>
                <a:latin typeface="Times New Roman"/>
                <a:ea typeface="Times New Roman"/>
                <a:cs typeface="Times New Roman"/>
                <a:sym typeface="Times New Roman"/>
              </a:rPr>
              <a:t>Non-drip paint:</a:t>
            </a:r>
            <a:r>
              <a:rPr lang="en" sz="2133">
                <a:solidFill>
                  <a:srgbClr val="222222"/>
                </a:solidFill>
                <a:highlight>
                  <a:srgbClr val="FFFFFF"/>
                </a:highlight>
                <a:latin typeface="Times New Roman"/>
                <a:ea typeface="Times New Roman"/>
                <a:cs typeface="Times New Roman"/>
                <a:sym typeface="Times New Roman"/>
              </a:rPr>
              <a:t> becomes thinner when sheared. </a:t>
            </a:r>
            <a:endParaRPr sz="2133">
              <a:solidFill>
                <a:srgbClr val="222222"/>
              </a:solidFill>
              <a:highlight>
                <a:srgbClr val="FFFFFF"/>
              </a:highlight>
              <a:latin typeface="Times New Roman"/>
              <a:ea typeface="Times New Roman"/>
              <a:cs typeface="Times New Roman"/>
              <a:sym typeface="Times New Roman"/>
            </a:endParaRPr>
          </a:p>
          <a:p>
            <a:pPr indent="-440256">
              <a:buClr>
                <a:srgbClr val="222222"/>
              </a:buClr>
              <a:buSzPts val="1600"/>
              <a:buFont typeface="Times New Roman"/>
              <a:buChar char="●"/>
            </a:pPr>
            <a:r>
              <a:rPr lang="en" sz="2133" b="1">
                <a:solidFill>
                  <a:srgbClr val="222222"/>
                </a:solidFill>
                <a:highlight>
                  <a:srgbClr val="FFFFFF"/>
                </a:highlight>
                <a:latin typeface="Times New Roman"/>
                <a:ea typeface="Times New Roman"/>
                <a:cs typeface="Times New Roman"/>
                <a:sym typeface="Times New Roman"/>
              </a:rPr>
              <a:t>Polymer solutions:</a:t>
            </a:r>
            <a:r>
              <a:rPr lang="en" sz="2133">
                <a:solidFill>
                  <a:srgbClr val="222222"/>
                </a:solidFill>
                <a:highlight>
                  <a:srgbClr val="FFFFFF"/>
                </a:highlight>
                <a:latin typeface="Times New Roman"/>
                <a:ea typeface="Times New Roman"/>
                <a:cs typeface="Times New Roman"/>
                <a:sym typeface="Times New Roman"/>
              </a:rPr>
              <a:t> exhibit the Weissenberg effect. </a:t>
            </a:r>
            <a:endParaRPr sz="2133">
              <a:solidFill>
                <a:srgbClr val="222222"/>
              </a:solidFill>
              <a:highlight>
                <a:srgbClr val="FFFFFF"/>
              </a:highlight>
              <a:latin typeface="Times New Roman"/>
              <a:ea typeface="Times New Roman"/>
              <a:cs typeface="Times New Roman"/>
              <a:sym typeface="Times New Roman"/>
            </a:endParaRPr>
          </a:p>
          <a:p>
            <a:pPr indent="-440256">
              <a:buClr>
                <a:srgbClr val="222222"/>
              </a:buClr>
              <a:buSzPts val="1600"/>
              <a:buFont typeface="Times New Roman"/>
              <a:buChar char="●"/>
            </a:pPr>
            <a:r>
              <a:rPr lang="en" sz="2133" b="1">
                <a:solidFill>
                  <a:srgbClr val="222222"/>
                </a:solidFill>
                <a:highlight>
                  <a:srgbClr val="FFFFFF"/>
                </a:highlight>
                <a:latin typeface="Times New Roman"/>
                <a:ea typeface="Times New Roman"/>
                <a:cs typeface="Times New Roman"/>
                <a:sym typeface="Times New Roman"/>
              </a:rPr>
              <a:t>Solid suspensions</a:t>
            </a:r>
            <a:r>
              <a:rPr lang="en" sz="2133">
                <a:solidFill>
                  <a:srgbClr val="222222"/>
                </a:solidFill>
                <a:highlight>
                  <a:srgbClr val="FFFFFF"/>
                </a:highlight>
                <a:latin typeface="Times New Roman"/>
                <a:ea typeface="Times New Roman"/>
                <a:cs typeface="Times New Roman"/>
                <a:sym typeface="Times New Roman"/>
              </a:rPr>
              <a:t>: blood, ketchup, etc.</a:t>
            </a:r>
            <a:endParaRPr sz="2133">
              <a:solidFill>
                <a:srgbClr val="222222"/>
              </a:solidFill>
              <a:highlight>
                <a:srgbClr val="FFFFFF"/>
              </a:highlight>
              <a:latin typeface="Times New Roman"/>
              <a:ea typeface="Times New Roman"/>
              <a:cs typeface="Times New Roman"/>
              <a:sym typeface="Times New Roman"/>
            </a:endParaRPr>
          </a:p>
          <a:p>
            <a:pPr marL="0" indent="0">
              <a:spcBef>
                <a:spcPts val="2133"/>
              </a:spcBef>
              <a:spcAft>
                <a:spcPts val="2133"/>
              </a:spcAft>
              <a:buNone/>
            </a:pPr>
            <a:endParaRPr sz="2133">
              <a:solidFill>
                <a:srgbClr val="222222"/>
              </a:solidFill>
              <a:highlight>
                <a:srgbClr val="FFFFFF"/>
              </a:highlight>
              <a:latin typeface="Times New Roman"/>
              <a:ea typeface="Times New Roman"/>
              <a:cs typeface="Times New Roman"/>
              <a:sym typeface="Times New Roman"/>
            </a:endParaRPr>
          </a:p>
        </p:txBody>
      </p:sp>
      <p:pic>
        <p:nvPicPr>
          <p:cNvPr id="680" name="Google Shape;680;p114"/>
          <p:cNvPicPr preferRelativeResize="0"/>
          <p:nvPr/>
        </p:nvPicPr>
        <p:blipFill>
          <a:blip r:embed="rId3">
            <a:alphaModFix/>
          </a:blip>
          <a:stretch>
            <a:fillRect/>
          </a:stretch>
        </p:blipFill>
        <p:spPr>
          <a:xfrm>
            <a:off x="7133200" y="1371434"/>
            <a:ext cx="4858101" cy="5070665"/>
          </a:xfrm>
          <a:prstGeom prst="rect">
            <a:avLst/>
          </a:prstGeom>
          <a:noFill/>
          <a:ln>
            <a:noFill/>
          </a:ln>
        </p:spPr>
      </p:pic>
      <p:pic>
        <p:nvPicPr>
          <p:cNvPr id="681" name="Google Shape;681;p114" descr="When a rod mounted in a hand drill is dipped into a liquid and rotated, for certain non-Newtonian fluids the liquid will climb the rod - sometimes to quite spectacular heights.  &#10; &#10;Such rob climbing behaviour is referred to as the Weissenberg Effect. Shearing in the flow of the liquid concentrically around the rotating rod causes the component of the stress normal to the circular flow direction to become greater in magnitude compared to the two other mutually perpendicular components. This causes the fluid around the rotating rod to contract and be squeezed up along the axis of the rod causing it to in turn &quot;climb&quot; the rod.    &#10; &#10;The three different fluids shown in the video, all of which exhibit the Weissenberg effect, are: (i) a natural polymer formed from a guar gum solution crosslinked with sodium tetraborate in solution, (ii) pancake batter (flour, water and egg white), and (iii) a dyed synthetic polymer consisting of white glue which has again been crosslinked with sodium tetraborate in solution." title="The Weissenberg Effect">
            <a:hlinkClick r:id="rId4"/>
          </p:cNvPr>
          <p:cNvPicPr preferRelativeResize="0"/>
          <p:nvPr/>
        </p:nvPicPr>
        <p:blipFill>
          <a:blip r:embed="rId5">
            <a:alphaModFix/>
          </a:blip>
          <a:stretch>
            <a:fillRect/>
          </a:stretch>
        </p:blipFill>
        <p:spPr>
          <a:xfrm>
            <a:off x="994800" y="3176567"/>
            <a:ext cx="4506699" cy="3380000"/>
          </a:xfrm>
          <a:prstGeom prst="rect">
            <a:avLst/>
          </a:prstGeom>
          <a:noFill/>
          <a:ln>
            <a:noFill/>
          </a:ln>
        </p:spPr>
      </p:pic>
    </p:spTree>
    <p:extLst>
      <p:ext uri="{BB962C8B-B14F-4D97-AF65-F5344CB8AC3E}">
        <p14:creationId xmlns:p14="http://schemas.microsoft.com/office/powerpoint/2010/main" val="324999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a:solidFill>
                  <a:srgbClr val="000000"/>
                </a:solidFill>
                <a:latin typeface="Times New Roman"/>
                <a:ea typeface="Times New Roman"/>
                <a:cs typeface="Times New Roman"/>
                <a:sym typeface="Times New Roman"/>
              </a:rPr>
              <a:t>Scenario #2: Anne Rice's "Vampire Chronicles" </a:t>
            </a:r>
            <a:endParaRPr>
              <a:solidFill>
                <a:srgbClr val="000000"/>
              </a:solidFill>
              <a:latin typeface="Times New Roman"/>
              <a:ea typeface="Times New Roman"/>
              <a:cs typeface="Times New Roman"/>
              <a:sym typeface="Times New Roman"/>
            </a:endParaRPr>
          </a:p>
        </p:txBody>
      </p:sp>
      <p:sp>
        <p:nvSpPr>
          <p:cNvPr id="386" name="Google Shape;386;p6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Clr>
                <a:srgbClr val="000000"/>
              </a:buClr>
              <a:buFont typeface="Times New Roman"/>
              <a:buChar char="●"/>
            </a:pPr>
            <a:r>
              <a:rPr lang="en">
                <a:solidFill>
                  <a:srgbClr val="000000"/>
                </a:solidFill>
                <a:latin typeface="Times New Roman"/>
                <a:ea typeface="Times New Roman"/>
                <a:cs typeface="Times New Roman"/>
                <a:sym typeface="Times New Roman"/>
              </a:rPr>
              <a:t>Some victims live.</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Humans have time to reproduce.</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Dead victims only turn into vampires some of the time.</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a:solidFill>
                  <a:srgbClr val="000000"/>
                </a:solidFill>
                <a:latin typeface="Times New Roman"/>
                <a:ea typeface="Times New Roman"/>
                <a:cs typeface="Times New Roman"/>
                <a:sym typeface="Times New Roman"/>
              </a:rPr>
              <a:t>Vampires never die. </a:t>
            </a:r>
            <a:endParaRPr>
              <a:solidFill>
                <a:srgbClr val="000000"/>
              </a:solidFill>
              <a:latin typeface="Times New Roman"/>
              <a:ea typeface="Times New Roman"/>
              <a:cs typeface="Times New Roman"/>
              <a:sym typeface="Times New Roman"/>
            </a:endParaRPr>
          </a:p>
          <a:p>
            <a:pPr marL="0" indent="0" algn="ctr">
              <a:spcBef>
                <a:spcPts val="2133"/>
              </a:spcBef>
              <a:buNone/>
            </a:pPr>
            <a:r>
              <a:rPr lang="en" i="1">
                <a:solidFill>
                  <a:srgbClr val="000000"/>
                </a:solidFill>
                <a:latin typeface="Times New Roman"/>
                <a:ea typeface="Times New Roman"/>
                <a:cs typeface="Times New Roman"/>
                <a:sym typeface="Times New Roman"/>
              </a:rPr>
              <a:t>dh/dt = kh - ahv         dv/dt = b(ahv)</a:t>
            </a:r>
            <a:endParaRPr i="1">
              <a:solidFill>
                <a:srgbClr val="000000"/>
              </a:solidFill>
              <a:latin typeface="Times New Roman"/>
              <a:ea typeface="Times New Roman"/>
              <a:cs typeface="Times New Roman"/>
              <a:sym typeface="Times New Roman"/>
            </a:endParaRPr>
          </a:p>
          <a:p>
            <a:pPr marL="0" indent="0">
              <a:spcBef>
                <a:spcPts val="2133"/>
              </a:spcBef>
              <a:buNone/>
            </a:pPr>
            <a:r>
              <a:rPr lang="en" b="1">
                <a:solidFill>
                  <a:srgbClr val="000000"/>
                </a:solidFill>
                <a:latin typeface="Times New Roman"/>
                <a:ea typeface="Times New Roman"/>
                <a:cs typeface="Times New Roman"/>
                <a:sym typeface="Times New Roman"/>
              </a:rPr>
              <a:t>Parameter Selection </a:t>
            </a:r>
            <a:endParaRPr b="1">
              <a:solidFill>
                <a:srgbClr val="000000"/>
              </a:solidFill>
              <a:latin typeface="Times New Roman"/>
              <a:ea typeface="Times New Roman"/>
              <a:cs typeface="Times New Roman"/>
              <a:sym typeface="Times New Roman"/>
            </a:endParaRPr>
          </a:p>
          <a:p>
            <a:pPr>
              <a:spcBef>
                <a:spcPts val="2133"/>
              </a:spcBef>
              <a:buClr>
                <a:srgbClr val="000000"/>
              </a:buClr>
              <a:buFont typeface="Times New Roman"/>
              <a:buChar char="●"/>
            </a:pPr>
            <a:r>
              <a:rPr lang="en" i="1">
                <a:solidFill>
                  <a:srgbClr val="000000"/>
                </a:solidFill>
                <a:latin typeface="Times New Roman"/>
                <a:ea typeface="Times New Roman"/>
                <a:cs typeface="Times New Roman"/>
                <a:sym typeface="Times New Roman"/>
              </a:rPr>
              <a:t>a</a:t>
            </a:r>
            <a:r>
              <a:rPr lang="en">
                <a:solidFill>
                  <a:srgbClr val="000000"/>
                </a:solidFill>
                <a:latin typeface="Times New Roman"/>
                <a:ea typeface="Times New Roman"/>
                <a:cs typeface="Times New Roman"/>
                <a:sym typeface="Times New Roman"/>
              </a:rPr>
              <a:t> the predation rate is smaller than in Stoker's Scenario.</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i="1">
                <a:solidFill>
                  <a:srgbClr val="000000"/>
                </a:solidFill>
                <a:latin typeface="Times New Roman"/>
                <a:ea typeface="Times New Roman"/>
                <a:cs typeface="Times New Roman"/>
                <a:sym typeface="Times New Roman"/>
              </a:rPr>
              <a:t>b</a:t>
            </a:r>
            <a:r>
              <a:rPr lang="en">
                <a:solidFill>
                  <a:srgbClr val="000000"/>
                </a:solidFill>
                <a:latin typeface="Times New Roman"/>
                <a:ea typeface="Times New Roman"/>
                <a:cs typeface="Times New Roman"/>
                <a:sym typeface="Times New Roman"/>
              </a:rPr>
              <a:t> &lt; 1 is the rate the dead turn into vampires (say 0.1). </a:t>
            </a:r>
            <a:endParaRPr>
              <a:solidFill>
                <a:srgbClr val="000000"/>
              </a:solidFill>
              <a:latin typeface="Times New Roman"/>
              <a:ea typeface="Times New Roman"/>
              <a:cs typeface="Times New Roman"/>
              <a:sym typeface="Times New Roman"/>
            </a:endParaRPr>
          </a:p>
          <a:p>
            <a:pPr>
              <a:buClr>
                <a:srgbClr val="000000"/>
              </a:buClr>
              <a:buFont typeface="Times New Roman"/>
              <a:buChar char="●"/>
            </a:pPr>
            <a:r>
              <a:rPr lang="en" i="1">
                <a:solidFill>
                  <a:srgbClr val="000000"/>
                </a:solidFill>
                <a:latin typeface="Times New Roman"/>
                <a:ea typeface="Times New Roman"/>
                <a:cs typeface="Times New Roman"/>
                <a:sym typeface="Times New Roman"/>
              </a:rPr>
              <a:t>k</a:t>
            </a:r>
            <a:r>
              <a:rPr lang="en">
                <a:solidFill>
                  <a:srgbClr val="000000"/>
                </a:solidFill>
                <a:latin typeface="Times New Roman"/>
                <a:ea typeface="Times New Roman"/>
                <a:cs typeface="Times New Roman"/>
                <a:sym typeface="Times New Roman"/>
              </a:rPr>
              <a:t> is the reproduction rate of humans (say 0.001). </a:t>
            </a:r>
            <a:endParaRPr>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345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a:latin typeface="Times New Roman"/>
                <a:ea typeface="Times New Roman"/>
                <a:cs typeface="Times New Roman"/>
                <a:sym typeface="Times New Roman"/>
              </a:rPr>
              <a:t>Scenario #2: Anne Rice's "Vampire Chronicles"</a:t>
            </a:r>
            <a:endParaRPr sz="3200">
              <a:solidFill>
                <a:schemeClr val="dk2"/>
              </a:solidFill>
            </a:endParaRPr>
          </a:p>
        </p:txBody>
      </p:sp>
      <p:sp>
        <p:nvSpPr>
          <p:cNvPr id="392" name="Google Shape;392;p6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rgbClr val="000000"/>
                </a:solidFill>
                <a:latin typeface="Times New Roman"/>
                <a:ea typeface="Times New Roman"/>
                <a:cs typeface="Times New Roman"/>
                <a:sym typeface="Times New Roman"/>
              </a:rPr>
              <a:t>Initial Conditions</a:t>
            </a:r>
            <a:endParaRPr sz="3200">
              <a:solidFill>
                <a:srgbClr val="000000"/>
              </a:solidFill>
              <a:latin typeface="Times New Roman"/>
              <a:ea typeface="Times New Roman"/>
              <a:cs typeface="Times New Roman"/>
              <a:sym typeface="Times New Roman"/>
            </a:endParaRPr>
          </a:p>
          <a:p>
            <a:pPr indent="-507987">
              <a:spcBef>
                <a:spcPts val="2133"/>
              </a:spcBef>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Lestat made Lui a vampire in 1791.</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The world population was 982 million at that time. </a:t>
            </a:r>
            <a:endParaRPr sz="3200">
              <a:solidFill>
                <a:srgbClr val="000000"/>
              </a:solidFill>
              <a:latin typeface="Times New Roman"/>
              <a:ea typeface="Times New Roman"/>
              <a:cs typeface="Times New Roman"/>
              <a:sym typeface="Times New Roman"/>
            </a:endParaRPr>
          </a:p>
          <a:p>
            <a:pPr marL="0" indent="0" algn="ctr">
              <a:spcBef>
                <a:spcPts val="2133"/>
              </a:spcBef>
              <a:buNone/>
            </a:pPr>
            <a:r>
              <a:rPr lang="en" sz="3200" i="1">
                <a:solidFill>
                  <a:srgbClr val="000000"/>
                </a:solidFill>
                <a:latin typeface="Times New Roman"/>
                <a:ea typeface="Times New Roman"/>
                <a:cs typeface="Times New Roman"/>
                <a:sym typeface="Times New Roman"/>
              </a:rPr>
              <a:t>h</a:t>
            </a:r>
            <a:r>
              <a:rPr lang="en" sz="3200">
                <a:solidFill>
                  <a:srgbClr val="000000"/>
                </a:solidFill>
                <a:latin typeface="Times New Roman"/>
                <a:ea typeface="Times New Roman"/>
                <a:cs typeface="Times New Roman"/>
                <a:sym typeface="Times New Roman"/>
              </a:rPr>
              <a:t>(0) = 9.82</a:t>
            </a:r>
            <a:r>
              <a:rPr lang="en" sz="2667">
                <a:solidFill>
                  <a:schemeClr val="dk1"/>
                </a:solidFill>
                <a:latin typeface="Times New Roman"/>
                <a:ea typeface="Times New Roman"/>
                <a:cs typeface="Times New Roman"/>
                <a:sym typeface="Times New Roman"/>
              </a:rPr>
              <a:t>✕</a:t>
            </a:r>
            <a:r>
              <a:rPr lang="en" sz="3200">
                <a:solidFill>
                  <a:srgbClr val="000000"/>
                </a:solidFill>
                <a:latin typeface="Times New Roman"/>
                <a:ea typeface="Times New Roman"/>
                <a:cs typeface="Times New Roman"/>
                <a:sym typeface="Times New Roman"/>
              </a:rPr>
              <a:t>10</a:t>
            </a:r>
            <a:r>
              <a:rPr lang="en" sz="3200" baseline="30000">
                <a:solidFill>
                  <a:srgbClr val="000000"/>
                </a:solidFill>
                <a:latin typeface="Times New Roman"/>
                <a:ea typeface="Times New Roman"/>
                <a:cs typeface="Times New Roman"/>
                <a:sym typeface="Times New Roman"/>
              </a:rPr>
              <a:t>8</a:t>
            </a:r>
            <a:endParaRPr sz="3200" baseline="30000">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sz="3200" i="1">
                <a:solidFill>
                  <a:srgbClr val="000000"/>
                </a:solidFill>
                <a:latin typeface="Times New Roman"/>
                <a:ea typeface="Times New Roman"/>
                <a:cs typeface="Times New Roman"/>
                <a:sym typeface="Times New Roman"/>
              </a:rPr>
              <a:t>v</a:t>
            </a:r>
            <a:r>
              <a:rPr lang="en" sz="3200">
                <a:solidFill>
                  <a:srgbClr val="000000"/>
                </a:solidFill>
                <a:latin typeface="Times New Roman"/>
                <a:ea typeface="Times New Roman"/>
                <a:cs typeface="Times New Roman"/>
                <a:sym typeface="Times New Roman"/>
              </a:rPr>
              <a:t>(0) = 2</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4911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9"/>
          <p:cNvSpPr txBox="1">
            <a:spLocks noGrp="1"/>
          </p:cNvSpPr>
          <p:nvPr>
            <p:ph type="title"/>
          </p:nvPr>
        </p:nvSpPr>
        <p:spPr>
          <a:xfrm>
            <a:off x="653667" y="600200"/>
            <a:ext cx="8490400" cy="5454400"/>
          </a:xfrm>
          <a:prstGeom prst="rect">
            <a:avLst/>
          </a:prstGeom>
        </p:spPr>
        <p:txBody>
          <a:bodyPr spcFirstLastPara="1" vert="horz" wrap="square" lIns="121900" tIns="121900" rIns="121900" bIns="121900" rtlCol="0" anchor="ctr" anchorCtr="0">
            <a:noAutofit/>
          </a:bodyPr>
          <a:lstStyle/>
          <a:p>
            <a:pPr>
              <a:lnSpc>
                <a:spcPct val="115000"/>
              </a:lnSpc>
              <a:spcAft>
                <a:spcPts val="2133"/>
              </a:spcAft>
            </a:pPr>
            <a:r>
              <a:rPr lang="en" sz="3200">
                <a:solidFill>
                  <a:srgbClr val="000000"/>
                </a:solidFill>
                <a:latin typeface="Times New Roman"/>
                <a:ea typeface="Times New Roman"/>
                <a:cs typeface="Times New Roman"/>
                <a:sym typeface="Times New Roman"/>
              </a:rPr>
              <a:t>Coexistence is not possible in scenario #2: Anne Rice's "Vampire Chronicles!"</a:t>
            </a:r>
            <a:endParaRPr sz="320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9104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a:latin typeface="Times New Roman"/>
                <a:ea typeface="Times New Roman"/>
                <a:cs typeface="Times New Roman"/>
                <a:sym typeface="Times New Roman"/>
              </a:rPr>
              <a:t>Scenario #3: Stephenie Meyer's "Twilight"</a:t>
            </a:r>
            <a:endParaRPr sz="3200">
              <a:solidFill>
                <a:schemeClr val="dk2"/>
              </a:solidFill>
            </a:endParaRPr>
          </a:p>
        </p:txBody>
      </p:sp>
      <p:sp>
        <p:nvSpPr>
          <p:cNvPr id="403" name="Google Shape;403;p7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solidFill>
                  <a:srgbClr val="000000"/>
                </a:solidFill>
                <a:latin typeface="Times New Roman"/>
                <a:ea typeface="Times New Roman"/>
                <a:cs typeface="Times New Roman"/>
                <a:sym typeface="Times New Roman"/>
              </a:rPr>
              <a:t>Vampire slayers exist and kill vampires! </a:t>
            </a:r>
            <a:endParaRPr>
              <a:solidFill>
                <a:srgbClr val="000000"/>
              </a:solidFill>
              <a:latin typeface="Times New Roman"/>
              <a:ea typeface="Times New Roman"/>
              <a:cs typeface="Times New Roman"/>
              <a:sym typeface="Times New Roman"/>
            </a:endParaRPr>
          </a:p>
          <a:p>
            <a:pPr marL="0" indent="0" algn="ctr">
              <a:spcBef>
                <a:spcPts val="2133"/>
              </a:spcBef>
              <a:buNone/>
            </a:pPr>
            <a:r>
              <a:rPr lang="en" i="1">
                <a:solidFill>
                  <a:srgbClr val="000000"/>
                </a:solidFill>
                <a:latin typeface="Times New Roman"/>
                <a:ea typeface="Times New Roman"/>
                <a:cs typeface="Times New Roman"/>
                <a:sym typeface="Times New Roman"/>
              </a:rPr>
              <a:t>dh/dt = kh - ahv      dv/dt = abhv - cv</a:t>
            </a:r>
            <a:r>
              <a:rPr lang="en">
                <a:solidFill>
                  <a:srgbClr val="000000"/>
                </a:solidFill>
                <a:latin typeface="Times New Roman"/>
                <a:ea typeface="Times New Roman"/>
                <a:cs typeface="Times New Roman"/>
                <a:sym typeface="Times New Roman"/>
              </a:rPr>
              <a:t>,</a:t>
            </a:r>
            <a:endParaRPr>
              <a:solidFill>
                <a:srgbClr val="000000"/>
              </a:solidFill>
              <a:latin typeface="Times New Roman"/>
              <a:ea typeface="Times New Roman"/>
              <a:cs typeface="Times New Roman"/>
              <a:sym typeface="Times New Roman"/>
            </a:endParaRPr>
          </a:p>
          <a:p>
            <a:pPr marL="0" indent="0">
              <a:spcBef>
                <a:spcPts val="2133"/>
              </a:spcBef>
              <a:buNone/>
            </a:pPr>
            <a:r>
              <a:rPr lang="en">
                <a:solidFill>
                  <a:srgbClr val="000000"/>
                </a:solidFill>
                <a:latin typeface="Times New Roman"/>
                <a:ea typeface="Times New Roman"/>
                <a:cs typeface="Times New Roman"/>
                <a:sym typeface="Times New Roman"/>
              </a:rPr>
              <a:t>where </a:t>
            </a:r>
            <a:r>
              <a:rPr lang="en" i="1">
                <a:solidFill>
                  <a:srgbClr val="000000"/>
                </a:solidFill>
                <a:latin typeface="Times New Roman"/>
                <a:ea typeface="Times New Roman"/>
                <a:cs typeface="Times New Roman"/>
                <a:sym typeface="Times New Roman"/>
              </a:rPr>
              <a:t>c</a:t>
            </a:r>
            <a:r>
              <a:rPr lang="en">
                <a:solidFill>
                  <a:srgbClr val="000000"/>
                </a:solidFill>
                <a:latin typeface="Times New Roman"/>
                <a:ea typeface="Times New Roman"/>
                <a:cs typeface="Times New Roman"/>
                <a:sym typeface="Times New Roman"/>
              </a:rPr>
              <a:t> is the slay rate of vampires (say 0.01). </a:t>
            </a:r>
            <a:endParaRPr>
              <a:solidFill>
                <a:srgbClr val="000000"/>
              </a:solidFill>
              <a:latin typeface="Times New Roman"/>
              <a:ea typeface="Times New Roman"/>
              <a:cs typeface="Times New Roman"/>
              <a:sym typeface="Times New Roman"/>
            </a:endParaRPr>
          </a:p>
          <a:p>
            <a:pPr marL="0" indent="0">
              <a:spcBef>
                <a:spcPts val="2133"/>
              </a:spcBef>
              <a:buNone/>
            </a:pPr>
            <a:r>
              <a:rPr lang="en">
                <a:solidFill>
                  <a:srgbClr val="000000"/>
                </a:solidFill>
                <a:latin typeface="Times New Roman"/>
                <a:ea typeface="Times New Roman"/>
                <a:cs typeface="Times New Roman"/>
                <a:sym typeface="Times New Roman"/>
              </a:rPr>
              <a:t>Human population in 2001 was around 6150 million and the Vampire population was 5 million!</a:t>
            </a:r>
            <a:endParaRPr>
              <a:solidFill>
                <a:srgbClr val="000000"/>
              </a:solidFill>
              <a:latin typeface="Times New Roman"/>
              <a:ea typeface="Times New Roman"/>
              <a:cs typeface="Times New Roman"/>
              <a:sym typeface="Times New Roman"/>
            </a:endParaRPr>
          </a:p>
          <a:p>
            <a:pPr marL="0" indent="0" algn="ctr">
              <a:spcBef>
                <a:spcPts val="2133"/>
              </a:spcBef>
              <a:buNone/>
            </a:pPr>
            <a:r>
              <a:rPr lang="en" i="1">
                <a:solidFill>
                  <a:srgbClr val="000000"/>
                </a:solidFill>
                <a:latin typeface="Times New Roman"/>
                <a:ea typeface="Times New Roman"/>
                <a:cs typeface="Times New Roman"/>
                <a:sym typeface="Times New Roman"/>
              </a:rPr>
              <a:t>h</a:t>
            </a:r>
            <a:r>
              <a:rPr lang="en">
                <a:solidFill>
                  <a:srgbClr val="000000"/>
                </a:solidFill>
                <a:latin typeface="Times New Roman"/>
                <a:ea typeface="Times New Roman"/>
                <a:cs typeface="Times New Roman"/>
                <a:sym typeface="Times New Roman"/>
              </a:rPr>
              <a:t>(0) = 6.15✕10^9</a:t>
            </a:r>
            <a:endParaRPr>
              <a:solidFill>
                <a:srgbClr val="000000"/>
              </a:solidFill>
              <a:latin typeface="Times New Roman"/>
              <a:ea typeface="Times New Roman"/>
              <a:cs typeface="Times New Roman"/>
              <a:sym typeface="Times New Roman"/>
            </a:endParaRPr>
          </a:p>
          <a:p>
            <a:pPr marL="0" indent="0" algn="ctr">
              <a:spcBef>
                <a:spcPts val="2133"/>
              </a:spcBef>
              <a:spcAft>
                <a:spcPts val="2133"/>
              </a:spcAft>
              <a:buNone/>
            </a:pPr>
            <a:r>
              <a:rPr lang="en" i="1">
                <a:solidFill>
                  <a:srgbClr val="000000"/>
                </a:solidFill>
                <a:latin typeface="Times New Roman"/>
                <a:ea typeface="Times New Roman"/>
                <a:cs typeface="Times New Roman"/>
                <a:sym typeface="Times New Roman"/>
              </a:rPr>
              <a:t>v</a:t>
            </a:r>
            <a:r>
              <a:rPr lang="en">
                <a:solidFill>
                  <a:srgbClr val="000000"/>
                </a:solidFill>
                <a:latin typeface="Times New Roman"/>
                <a:ea typeface="Times New Roman"/>
                <a:cs typeface="Times New Roman"/>
                <a:sym typeface="Times New Roman"/>
              </a:rPr>
              <a:t>(0) = 5✕10^6</a:t>
            </a:r>
            <a:endParaRPr>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2976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Microsoft Macintosh PowerPoint</Application>
  <PresentationFormat>Widescreen</PresentationFormat>
  <Paragraphs>196</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Go with the Flow!  Fluid Dynamics </vt:lpstr>
      <vt:lpstr>Can Vampires and Humans peacefully coexist?</vt:lpstr>
      <vt:lpstr>Scenario #1: Bram Stoker's "Dracula" </vt:lpstr>
      <vt:lpstr>Scenario #1: Bram Stoker's "Dracula"</vt:lpstr>
      <vt:lpstr>Coexistence is not possible in scenario #1: Bram Stoker's "Dracula!"</vt:lpstr>
      <vt:lpstr>Scenario #2: Anne Rice's "Vampire Chronicles" </vt:lpstr>
      <vt:lpstr>Scenario #2: Anne Rice's "Vampire Chronicles"</vt:lpstr>
      <vt:lpstr>Coexistence is not possible in scenario #2: Anne Rice's "Vampire Chronicles!"</vt:lpstr>
      <vt:lpstr>Scenario #3: Stephenie Meyer's "Twilight"</vt:lpstr>
      <vt:lpstr>Coexistence is possible in scenario #3: Stephenie Meyer's "Twilight" series!</vt:lpstr>
      <vt:lpstr>Predator-Prey Models</vt:lpstr>
      <vt:lpstr>Predator-Prey Models</vt:lpstr>
      <vt:lpstr>Lotka-Volterra Equations</vt:lpstr>
      <vt:lpstr>Lotka-Volterra Equations</vt:lpstr>
      <vt:lpstr>Predator-Prey Model Practice</vt:lpstr>
      <vt:lpstr>Competition Models</vt:lpstr>
      <vt:lpstr>Competition Model</vt:lpstr>
      <vt:lpstr>Competition Model</vt:lpstr>
      <vt:lpstr>Lotka-Volterra Equations</vt:lpstr>
      <vt:lpstr>Lotka-Volterra Equations</vt:lpstr>
      <vt:lpstr>Competition Model Practice</vt:lpstr>
      <vt:lpstr>Modeling the Spread of Disease</vt:lpstr>
      <vt:lpstr>Modeling the Spread of Disease</vt:lpstr>
      <vt:lpstr>SIR Model</vt:lpstr>
      <vt:lpstr>SIR Model Assumptions</vt:lpstr>
      <vt:lpstr>Recovereds</vt:lpstr>
      <vt:lpstr>Recovereds</vt:lpstr>
      <vt:lpstr>Susceptibles</vt:lpstr>
      <vt:lpstr>Susceptibles</vt:lpstr>
      <vt:lpstr>Susceptibles</vt:lpstr>
      <vt:lpstr>Susceptibles</vt:lpstr>
      <vt:lpstr>Properties of Derivatives</vt:lpstr>
      <vt:lpstr>Derivative of a Constant</vt:lpstr>
      <vt:lpstr>Infecteds</vt:lpstr>
      <vt:lpstr>SIR Model</vt:lpstr>
      <vt:lpstr>Go with the Flow!  Fluid Dynamics </vt:lpstr>
      <vt:lpstr>Topics</vt:lpstr>
      <vt:lpstr>Go with the Flow!  Fluid Dynamics </vt:lpstr>
      <vt:lpstr>Topics</vt:lpstr>
      <vt:lpstr>Go with the Flow!  Fluid Dynamics </vt:lpstr>
      <vt:lpstr>Fluid Variables in 3D</vt:lpstr>
      <vt:lpstr>Reynolds Number</vt:lpstr>
      <vt:lpstr>Reynolds Number</vt:lpstr>
      <vt:lpstr>Reynolds Number</vt:lpstr>
      <vt:lpstr>Stokes or Creeping Flow</vt:lpstr>
      <vt:lpstr>Properties of Stokes Flow</vt:lpstr>
      <vt:lpstr>Numerically Solving the Stokes Equations</vt:lpstr>
      <vt:lpstr>The Navier-Stokes Equations</vt:lpstr>
      <vt:lpstr>PowerPoint Presentation</vt:lpstr>
      <vt:lpstr>Why is numerical analysis so important?</vt:lpstr>
      <vt:lpstr>Fluid Structure Interactions</vt:lpstr>
      <vt:lpstr>Newtonian Fluids</vt:lpstr>
      <vt:lpstr>Non-Newtonian Fluids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the Flow!  Fluid Dynamics </dc:title>
  <dc:creator>Microsoft Office User</dc:creator>
  <cp:lastModifiedBy>Microsoft Office User</cp:lastModifiedBy>
  <cp:revision>1</cp:revision>
  <dcterms:created xsi:type="dcterms:W3CDTF">2019-10-08T14:12:52Z</dcterms:created>
  <dcterms:modified xsi:type="dcterms:W3CDTF">2019-10-08T14:13:37Z</dcterms:modified>
</cp:coreProperties>
</file>